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375" r:id="rId2"/>
    <p:sldId id="613" r:id="rId3"/>
    <p:sldId id="623" r:id="rId4"/>
    <p:sldId id="624" r:id="rId5"/>
    <p:sldId id="614" r:id="rId6"/>
    <p:sldId id="615" r:id="rId7"/>
    <p:sldId id="577" r:id="rId8"/>
    <p:sldId id="578" r:id="rId9"/>
    <p:sldId id="580" r:id="rId10"/>
    <p:sldId id="579" r:id="rId11"/>
    <p:sldId id="612" r:id="rId12"/>
    <p:sldId id="581" r:id="rId13"/>
    <p:sldId id="582" r:id="rId14"/>
    <p:sldId id="538" r:id="rId15"/>
    <p:sldId id="621" r:id="rId16"/>
    <p:sldId id="622" r:id="rId17"/>
    <p:sldId id="616" r:id="rId18"/>
    <p:sldId id="617" r:id="rId19"/>
    <p:sldId id="618" r:id="rId20"/>
    <p:sldId id="619" r:id="rId21"/>
    <p:sldId id="620" r:id="rId22"/>
    <p:sldId id="583" r:id="rId23"/>
    <p:sldId id="584" r:id="rId24"/>
    <p:sldId id="586" r:id="rId25"/>
    <p:sldId id="585" r:id="rId26"/>
    <p:sldId id="587" r:id="rId27"/>
    <p:sldId id="588" r:id="rId28"/>
    <p:sldId id="589" r:id="rId29"/>
    <p:sldId id="470" r:id="rId30"/>
    <p:sldId id="590" r:id="rId31"/>
    <p:sldId id="610" r:id="rId32"/>
    <p:sldId id="611" r:id="rId33"/>
    <p:sldId id="591" r:id="rId34"/>
    <p:sldId id="595" r:id="rId35"/>
    <p:sldId id="592" r:id="rId36"/>
    <p:sldId id="594" r:id="rId37"/>
    <p:sldId id="596" r:id="rId38"/>
    <p:sldId id="593" r:id="rId39"/>
    <p:sldId id="597" r:id="rId40"/>
    <p:sldId id="598" r:id="rId41"/>
    <p:sldId id="599" r:id="rId42"/>
    <p:sldId id="600" r:id="rId43"/>
    <p:sldId id="601" r:id="rId44"/>
    <p:sldId id="602" r:id="rId45"/>
    <p:sldId id="603" r:id="rId46"/>
    <p:sldId id="604" r:id="rId47"/>
    <p:sldId id="605" r:id="rId48"/>
    <p:sldId id="606" r:id="rId49"/>
    <p:sldId id="526" r:id="rId50"/>
    <p:sldId id="537" r:id="rId51"/>
    <p:sldId id="379" r:id="rId52"/>
    <p:sldId id="311" r:id="rId53"/>
    <p:sldId id="317" r:id="rId54"/>
    <p:sldId id="436" r:id="rId55"/>
    <p:sldId id="385" r:id="rId56"/>
    <p:sldId id="393" r:id="rId57"/>
    <p:sldId id="556" r:id="rId58"/>
    <p:sldId id="607" r:id="rId59"/>
    <p:sldId id="540" r:id="rId60"/>
    <p:sldId id="458" r:id="rId61"/>
    <p:sldId id="542" r:id="rId62"/>
    <p:sldId id="546" r:id="rId63"/>
    <p:sldId id="547" r:id="rId64"/>
    <p:sldId id="548" r:id="rId65"/>
    <p:sldId id="549" r:id="rId66"/>
    <p:sldId id="550" r:id="rId67"/>
    <p:sldId id="608" r:id="rId68"/>
    <p:sldId id="609" r:id="rId69"/>
    <p:sldId id="480" r:id="rId70"/>
    <p:sldId id="561" r:id="rId71"/>
    <p:sldId id="570" r:id="rId72"/>
    <p:sldId id="574" r:id="rId73"/>
    <p:sldId id="562" r:id="rId74"/>
    <p:sldId id="563" r:id="rId75"/>
    <p:sldId id="573" r:id="rId76"/>
    <p:sldId id="575" r:id="rId77"/>
    <p:sldId id="564" r:id="rId78"/>
    <p:sldId id="565" r:id="rId79"/>
    <p:sldId id="566" r:id="rId80"/>
    <p:sldId id="572" r:id="rId81"/>
    <p:sldId id="567" r:id="rId82"/>
    <p:sldId id="571" r:id="rId83"/>
    <p:sldId id="568" r:id="rId84"/>
    <p:sldId id="576" r:id="rId85"/>
    <p:sldId id="569" r:id="rId86"/>
    <p:sldId id="531" r:id="rId87"/>
    <p:sldId id="525" r:id="rId88"/>
    <p:sldId id="532" r:id="rId89"/>
    <p:sldId id="533" r:id="rId90"/>
    <p:sldId id="534" r:id="rId91"/>
    <p:sldId id="350" r:id="rId9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6600FF"/>
    <a:srgbClr val="6600CC"/>
    <a:srgbClr val="666699"/>
    <a:srgbClr val="FFCC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61224" autoAdjust="0"/>
  </p:normalViewPr>
  <p:slideViewPr>
    <p:cSldViewPr>
      <p:cViewPr>
        <p:scale>
          <a:sx n="60" d="100"/>
          <a:sy n="60" d="100"/>
        </p:scale>
        <p:origin x="-75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355CC-B36C-4EAC-84FD-E42E606B70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0C62276-1E89-43ED-B79E-11EDF4BD71D1}">
      <dgm:prSet custT="1"/>
      <dgm:spPr/>
      <dgm:t>
        <a:bodyPr/>
        <a:lstStyle/>
        <a:p>
          <a:pPr rtl="0"/>
          <a:r>
            <a:rPr lang="zh-CN" altLang="en-US" sz="7200" b="1" dirty="0" smtClean="0"/>
            <a:t>扎实推进社会主义</a:t>
          </a:r>
          <a:r>
            <a:rPr lang="zh-CN" sz="7200" b="1" dirty="0" smtClean="0"/>
            <a:t>文化强国建设</a:t>
          </a:r>
          <a:r>
            <a:rPr lang="en-US" sz="7200" b="1" dirty="0" smtClean="0"/>
            <a:t/>
          </a:r>
          <a:br>
            <a:rPr lang="en-US" sz="7200" b="1" dirty="0" smtClean="0"/>
          </a:br>
          <a:r>
            <a:rPr lang="zh-CN" sz="4500" b="1" dirty="0" smtClean="0"/>
            <a:t/>
          </a:r>
          <a:br>
            <a:rPr lang="zh-CN" sz="4500" b="1" dirty="0" smtClean="0"/>
          </a:br>
          <a:endParaRPr lang="zh-CN" sz="4500" b="1" dirty="0"/>
        </a:p>
      </dgm:t>
    </dgm:pt>
    <dgm:pt modelId="{49B5D0ED-36E1-4800-949D-E5C8E127E5EC}" type="parTrans" cxnId="{3DD6B061-8AE9-4832-8600-7A5C6FE0E6AF}">
      <dgm:prSet/>
      <dgm:spPr/>
      <dgm:t>
        <a:bodyPr/>
        <a:lstStyle/>
        <a:p>
          <a:endParaRPr lang="zh-CN" altLang="en-US"/>
        </a:p>
      </dgm:t>
    </dgm:pt>
    <dgm:pt modelId="{BEC8D2E4-F464-4811-BEF1-ACA8688FBC01}" type="sibTrans" cxnId="{3DD6B061-8AE9-4832-8600-7A5C6FE0E6AF}">
      <dgm:prSet/>
      <dgm:spPr/>
      <dgm:t>
        <a:bodyPr/>
        <a:lstStyle/>
        <a:p>
          <a:endParaRPr lang="zh-CN" altLang="en-US"/>
        </a:p>
      </dgm:t>
    </dgm:pt>
    <dgm:pt modelId="{5E40A113-E7CD-4C96-9D94-6125E710D2BF}" type="pres">
      <dgm:prSet presAssocID="{4B6355CC-B36C-4EAC-84FD-E42E606B70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A0C9443-E2E9-483F-85F0-9FA7EFB1E19B}" type="pres">
      <dgm:prSet presAssocID="{90C62276-1E89-43ED-B79E-11EDF4BD71D1}" presName="parentText" presStyleLbl="node1" presStyleIdx="0" presStyleCnt="1" custLinFactNeighborX="-2479" custLinFactNeighborY="37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DD6B061-8AE9-4832-8600-7A5C6FE0E6AF}" srcId="{4B6355CC-B36C-4EAC-84FD-E42E606B7074}" destId="{90C62276-1E89-43ED-B79E-11EDF4BD71D1}" srcOrd="0" destOrd="0" parTransId="{49B5D0ED-36E1-4800-949D-E5C8E127E5EC}" sibTransId="{BEC8D2E4-F464-4811-BEF1-ACA8688FBC01}"/>
    <dgm:cxn modelId="{CAADB79E-3D8A-430C-A845-787BCEAF903F}" type="presOf" srcId="{4B6355CC-B36C-4EAC-84FD-E42E606B7074}" destId="{5E40A113-E7CD-4C96-9D94-6125E710D2BF}" srcOrd="0" destOrd="0" presId="urn:microsoft.com/office/officeart/2005/8/layout/vList2"/>
    <dgm:cxn modelId="{49C64119-A2E1-431A-B12E-0209A6492BC5}" type="presOf" srcId="{90C62276-1E89-43ED-B79E-11EDF4BD71D1}" destId="{AA0C9443-E2E9-483F-85F0-9FA7EFB1E19B}" srcOrd="0" destOrd="0" presId="urn:microsoft.com/office/officeart/2005/8/layout/vList2"/>
    <dgm:cxn modelId="{C0F6FD59-7D81-417B-A0E1-AF2C75B0F6E3}" type="presParOf" srcId="{5E40A113-E7CD-4C96-9D94-6125E710D2BF}" destId="{AA0C9443-E2E9-483F-85F0-9FA7EFB1E19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3AB10-AB18-4C6B-9293-56B41A82C86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60AF5F2-837C-4F2D-8E18-839587B656F2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tx1"/>
              </a:solidFill>
            </a:rPr>
            <a:t>制度的要素</a:t>
          </a:r>
          <a:endParaRPr lang="zh-CN" altLang="en-US" sz="2000" b="1" dirty="0">
            <a:solidFill>
              <a:schemeClr val="tx1"/>
            </a:solidFill>
          </a:endParaRPr>
        </a:p>
      </dgm:t>
    </dgm:pt>
    <dgm:pt modelId="{C1C35243-AFF3-45ED-BCC3-E749F6B4B18D}" type="parTrans" cxnId="{EB29470E-476F-4D6D-BA21-6A31BF083242}">
      <dgm:prSet/>
      <dgm:spPr/>
      <dgm:t>
        <a:bodyPr/>
        <a:lstStyle/>
        <a:p>
          <a:endParaRPr lang="zh-CN" altLang="en-US" sz="2000" b="1"/>
        </a:p>
      </dgm:t>
    </dgm:pt>
    <dgm:pt modelId="{5457AEF1-0910-49A6-BD77-77A4D7D1E8D7}" type="sibTrans" cxnId="{EB29470E-476F-4D6D-BA21-6A31BF083242}">
      <dgm:prSet/>
      <dgm:spPr/>
      <dgm:t>
        <a:bodyPr/>
        <a:lstStyle/>
        <a:p>
          <a:endParaRPr lang="zh-CN" altLang="en-US" sz="2000" b="1"/>
        </a:p>
      </dgm:t>
    </dgm:pt>
    <dgm:pt modelId="{ED0FCBBD-44E2-4595-802A-F83A702636F9}">
      <dgm:prSet phldrT="[文本]" custT="1"/>
      <dgm:spPr/>
      <dgm:t>
        <a:bodyPr/>
        <a:lstStyle/>
        <a:p>
          <a:r>
            <a:rPr lang="zh-CN" altLang="en-US" sz="1600" b="1" dirty="0" smtClean="0">
              <a:solidFill>
                <a:schemeClr val="tx1"/>
              </a:solidFill>
            </a:rPr>
            <a:t>指导思想或意识形态</a:t>
          </a:r>
          <a:endParaRPr lang="zh-CN" altLang="en-US" sz="1600" b="1" dirty="0">
            <a:solidFill>
              <a:schemeClr val="tx1"/>
            </a:solidFill>
          </a:endParaRPr>
        </a:p>
      </dgm:t>
    </dgm:pt>
    <dgm:pt modelId="{8512055C-57C7-4E55-986E-DACCA077FB4E}" type="parTrans" cxnId="{F5B596E7-1132-434A-ADEC-50DDA696183C}">
      <dgm:prSet custT="1"/>
      <dgm:spPr/>
      <dgm:t>
        <a:bodyPr/>
        <a:lstStyle/>
        <a:p>
          <a:endParaRPr lang="zh-CN" altLang="en-US" sz="1600" b="1"/>
        </a:p>
      </dgm:t>
    </dgm:pt>
    <dgm:pt modelId="{FEAD09CB-A9F6-450F-A86E-F9014510E8BE}" type="sibTrans" cxnId="{F5B596E7-1132-434A-ADEC-50DDA696183C}">
      <dgm:prSet/>
      <dgm:spPr/>
      <dgm:t>
        <a:bodyPr/>
        <a:lstStyle/>
        <a:p>
          <a:endParaRPr lang="zh-CN" altLang="en-US" sz="2000" b="1"/>
        </a:p>
      </dgm:t>
    </dgm:pt>
    <dgm:pt modelId="{61B0AC6C-65F5-4077-96BE-0A77AB966F3D}">
      <dgm:prSet phldrT="[文本]" custT="1"/>
      <dgm:spPr/>
      <dgm:t>
        <a:bodyPr/>
        <a:lstStyle/>
        <a:p>
          <a:r>
            <a:rPr lang="zh-CN" altLang="en-US" sz="1600" b="1" dirty="0" smtClean="0">
              <a:solidFill>
                <a:schemeClr val="tx1"/>
              </a:solidFill>
            </a:rPr>
            <a:t>社会角色在制度中行为的内在规定性</a:t>
          </a:r>
          <a:endParaRPr lang="zh-CN" altLang="en-US" sz="1600" b="1" dirty="0">
            <a:solidFill>
              <a:schemeClr val="tx1"/>
            </a:solidFill>
          </a:endParaRPr>
        </a:p>
      </dgm:t>
    </dgm:pt>
    <dgm:pt modelId="{0E268B06-A89E-4E7C-B197-CAFD66AA1206}" type="parTrans" cxnId="{A54BF1CA-2B59-45B7-A4C6-75153EA2664C}">
      <dgm:prSet custT="1"/>
      <dgm:spPr/>
      <dgm:t>
        <a:bodyPr/>
        <a:lstStyle/>
        <a:p>
          <a:endParaRPr lang="zh-CN" altLang="en-US" sz="1600" b="1"/>
        </a:p>
      </dgm:t>
    </dgm:pt>
    <dgm:pt modelId="{932DB8C4-559F-4BE3-82CA-8AE55B2481D2}" type="sibTrans" cxnId="{A54BF1CA-2B59-45B7-A4C6-75153EA2664C}">
      <dgm:prSet/>
      <dgm:spPr/>
      <dgm:t>
        <a:bodyPr/>
        <a:lstStyle/>
        <a:p>
          <a:endParaRPr lang="zh-CN" altLang="en-US" sz="2000" b="1"/>
        </a:p>
      </dgm:t>
    </dgm:pt>
    <dgm:pt modelId="{A8EF8C22-2C5B-4DA8-BB60-1B693A5EAF3F}">
      <dgm:prSet phldrT="[文本]" custT="1"/>
      <dgm:spPr/>
      <dgm:t>
        <a:bodyPr/>
        <a:lstStyle/>
        <a:p>
          <a:r>
            <a:rPr lang="zh-CN" altLang="en-US" sz="1600" b="1" dirty="0" smtClean="0">
              <a:solidFill>
                <a:schemeClr val="tx1"/>
              </a:solidFill>
            </a:rPr>
            <a:t>行动规则或行为规范</a:t>
          </a:r>
          <a:endParaRPr lang="zh-CN" altLang="en-US" sz="1600" b="1" dirty="0">
            <a:solidFill>
              <a:schemeClr val="tx1"/>
            </a:solidFill>
          </a:endParaRPr>
        </a:p>
      </dgm:t>
    </dgm:pt>
    <dgm:pt modelId="{F89A6031-059D-40DE-800B-CF82F0FDF143}" type="parTrans" cxnId="{8A660728-1110-48BD-978A-44301B657B27}">
      <dgm:prSet custT="1"/>
      <dgm:spPr/>
      <dgm:t>
        <a:bodyPr/>
        <a:lstStyle/>
        <a:p>
          <a:endParaRPr lang="zh-CN" altLang="en-US" sz="1600" b="1"/>
        </a:p>
      </dgm:t>
    </dgm:pt>
    <dgm:pt modelId="{39899774-07FB-47A6-BA2F-9678EB1F742E}" type="sibTrans" cxnId="{8A660728-1110-48BD-978A-44301B657B27}">
      <dgm:prSet/>
      <dgm:spPr/>
      <dgm:t>
        <a:bodyPr/>
        <a:lstStyle/>
        <a:p>
          <a:endParaRPr lang="zh-CN" altLang="en-US" sz="2000" b="1"/>
        </a:p>
      </dgm:t>
    </dgm:pt>
    <dgm:pt modelId="{CC1C3CDF-C01E-4776-9CE8-D4C8920121AB}">
      <dgm:prSet phldrT="[文本]" custT="1"/>
      <dgm:spPr/>
      <dgm:t>
        <a:bodyPr/>
        <a:lstStyle/>
        <a:p>
          <a:r>
            <a:rPr lang="zh-CN" altLang="en-US" sz="1600" b="1" dirty="0" smtClean="0">
              <a:solidFill>
                <a:schemeClr val="tx1"/>
              </a:solidFill>
            </a:rPr>
            <a:t>象征体系</a:t>
          </a:r>
          <a:endParaRPr lang="zh-CN" altLang="en-US" sz="1600" b="1" dirty="0">
            <a:solidFill>
              <a:schemeClr val="tx1"/>
            </a:solidFill>
          </a:endParaRPr>
        </a:p>
      </dgm:t>
    </dgm:pt>
    <dgm:pt modelId="{9BBCC485-5E4E-491D-B2C7-3E427CD81CA9}" type="parTrans" cxnId="{81A660F5-75B7-4C9E-986A-358E8893D3B8}">
      <dgm:prSet custT="1"/>
      <dgm:spPr/>
      <dgm:t>
        <a:bodyPr/>
        <a:lstStyle/>
        <a:p>
          <a:endParaRPr lang="zh-CN" altLang="en-US" sz="1600" b="1"/>
        </a:p>
      </dgm:t>
    </dgm:pt>
    <dgm:pt modelId="{C78FAFF8-9ECA-4AE3-A9B1-34A6C7553CA0}" type="sibTrans" cxnId="{81A660F5-75B7-4C9E-986A-358E8893D3B8}">
      <dgm:prSet/>
      <dgm:spPr/>
      <dgm:t>
        <a:bodyPr/>
        <a:lstStyle/>
        <a:p>
          <a:endParaRPr lang="zh-CN" altLang="en-US" sz="2000" b="1"/>
        </a:p>
      </dgm:t>
    </dgm:pt>
    <dgm:pt modelId="{0E198DAB-240A-4C9D-8F81-CEEEB36FBEBF}" type="pres">
      <dgm:prSet presAssocID="{7513AB10-AB18-4C6B-9293-56B41A82C8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BB2DC8D-AB9A-478D-97DA-AA44B78A5D19}" type="pres">
      <dgm:prSet presAssocID="{A60AF5F2-837C-4F2D-8E18-839587B656F2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E6010001-30EC-45C6-963A-6B11868C7855}" type="pres">
      <dgm:prSet presAssocID="{8512055C-57C7-4E55-986E-DACCA077FB4E}" presName="parTrans" presStyleLbl="sibTrans2D1" presStyleIdx="0" presStyleCnt="4" custLinFactNeighborX="8853" custLinFactNeighborY="-6919"/>
      <dgm:spPr/>
      <dgm:t>
        <a:bodyPr/>
        <a:lstStyle/>
        <a:p>
          <a:endParaRPr lang="zh-CN" altLang="en-US"/>
        </a:p>
      </dgm:t>
    </dgm:pt>
    <dgm:pt modelId="{B30F48C7-EF27-4BCD-9BDD-F0C41D65B6A5}" type="pres">
      <dgm:prSet presAssocID="{8512055C-57C7-4E55-986E-DACCA077FB4E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1BB24F1D-161E-4006-9D9C-70DA324B93A2}" type="pres">
      <dgm:prSet presAssocID="{ED0FCBBD-44E2-4595-802A-F83A702636F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DC58B9-D4E1-46FC-817F-776A3AC644EC}" type="pres">
      <dgm:prSet presAssocID="{0E268B06-A89E-4E7C-B197-CAFD66AA1206}" presName="parTrans" presStyleLbl="sibTrans2D1" presStyleIdx="1" presStyleCnt="4"/>
      <dgm:spPr/>
      <dgm:t>
        <a:bodyPr/>
        <a:lstStyle/>
        <a:p>
          <a:endParaRPr lang="zh-CN" altLang="en-US"/>
        </a:p>
      </dgm:t>
    </dgm:pt>
    <dgm:pt modelId="{F0930C77-36BE-43E1-BFF3-2BBF3232C1E3}" type="pres">
      <dgm:prSet presAssocID="{0E268B06-A89E-4E7C-B197-CAFD66AA1206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7BE96C39-2829-4AF5-9CBF-37B117A3BFA2}" type="pres">
      <dgm:prSet presAssocID="{61B0AC6C-65F5-4077-96BE-0A77AB966F3D}" presName="node" presStyleLbl="node1" presStyleIdx="1" presStyleCnt="4" custScaleX="122042" custScaleY="1134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7BD546-BA35-4AAD-B040-B081CB33E0E4}" type="pres">
      <dgm:prSet presAssocID="{F89A6031-059D-40DE-800B-CF82F0FDF143}" presName="parTrans" presStyleLbl="sibTrans2D1" presStyleIdx="2" presStyleCnt="4"/>
      <dgm:spPr/>
      <dgm:t>
        <a:bodyPr/>
        <a:lstStyle/>
        <a:p>
          <a:endParaRPr lang="zh-CN" altLang="en-US"/>
        </a:p>
      </dgm:t>
    </dgm:pt>
    <dgm:pt modelId="{73595DBD-65E5-472D-A51C-E4CC8D204BDD}" type="pres">
      <dgm:prSet presAssocID="{F89A6031-059D-40DE-800B-CF82F0FDF143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04A2EF34-7FFE-4A7D-B989-4CD92C5056B9}" type="pres">
      <dgm:prSet presAssocID="{A8EF8C22-2C5B-4DA8-BB60-1B693A5EAF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C95696-0791-498B-AE21-D7339C6F3E20}" type="pres">
      <dgm:prSet presAssocID="{9BBCC485-5E4E-491D-B2C7-3E427CD81CA9}" presName="parTrans" presStyleLbl="sibTrans2D1" presStyleIdx="3" presStyleCnt="4"/>
      <dgm:spPr/>
      <dgm:t>
        <a:bodyPr/>
        <a:lstStyle/>
        <a:p>
          <a:endParaRPr lang="zh-CN" altLang="en-US"/>
        </a:p>
      </dgm:t>
    </dgm:pt>
    <dgm:pt modelId="{743749C6-F1CD-4094-9F0E-4697A8C55768}" type="pres">
      <dgm:prSet presAssocID="{9BBCC485-5E4E-491D-B2C7-3E427CD81CA9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E4C1C07C-2016-4B8C-A97C-E8A58EA8FA8E}" type="pres">
      <dgm:prSet presAssocID="{CC1C3CDF-C01E-4776-9CE8-D4C8920121AB}" presName="node" presStyleLbl="node1" presStyleIdx="3" presStyleCnt="4" custScaleX="115745" custScaleY="8925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54BF1CA-2B59-45B7-A4C6-75153EA2664C}" srcId="{A60AF5F2-837C-4F2D-8E18-839587B656F2}" destId="{61B0AC6C-65F5-4077-96BE-0A77AB966F3D}" srcOrd="1" destOrd="0" parTransId="{0E268B06-A89E-4E7C-B197-CAFD66AA1206}" sibTransId="{932DB8C4-559F-4BE3-82CA-8AE55B2481D2}"/>
    <dgm:cxn modelId="{9294EE31-548A-4E87-A5B1-0305D300768A}" type="presOf" srcId="{0E268B06-A89E-4E7C-B197-CAFD66AA1206}" destId="{6FDC58B9-D4E1-46FC-817F-776A3AC644EC}" srcOrd="0" destOrd="0" presId="urn:microsoft.com/office/officeart/2005/8/layout/radial5"/>
    <dgm:cxn modelId="{187A195B-0D41-4C2D-87D4-D8924B8C285C}" type="presOf" srcId="{ED0FCBBD-44E2-4595-802A-F83A702636F9}" destId="{1BB24F1D-161E-4006-9D9C-70DA324B93A2}" srcOrd="0" destOrd="0" presId="urn:microsoft.com/office/officeart/2005/8/layout/radial5"/>
    <dgm:cxn modelId="{F5B596E7-1132-434A-ADEC-50DDA696183C}" srcId="{A60AF5F2-837C-4F2D-8E18-839587B656F2}" destId="{ED0FCBBD-44E2-4595-802A-F83A702636F9}" srcOrd="0" destOrd="0" parTransId="{8512055C-57C7-4E55-986E-DACCA077FB4E}" sibTransId="{FEAD09CB-A9F6-450F-A86E-F9014510E8BE}"/>
    <dgm:cxn modelId="{8A660728-1110-48BD-978A-44301B657B27}" srcId="{A60AF5F2-837C-4F2D-8E18-839587B656F2}" destId="{A8EF8C22-2C5B-4DA8-BB60-1B693A5EAF3F}" srcOrd="2" destOrd="0" parTransId="{F89A6031-059D-40DE-800B-CF82F0FDF143}" sibTransId="{39899774-07FB-47A6-BA2F-9678EB1F742E}"/>
    <dgm:cxn modelId="{EB29470E-476F-4D6D-BA21-6A31BF083242}" srcId="{7513AB10-AB18-4C6B-9293-56B41A82C861}" destId="{A60AF5F2-837C-4F2D-8E18-839587B656F2}" srcOrd="0" destOrd="0" parTransId="{C1C35243-AFF3-45ED-BCC3-E749F6B4B18D}" sibTransId="{5457AEF1-0910-49A6-BD77-77A4D7D1E8D7}"/>
    <dgm:cxn modelId="{24547766-AA34-4444-91BD-40E802C89A95}" type="presOf" srcId="{CC1C3CDF-C01E-4776-9CE8-D4C8920121AB}" destId="{E4C1C07C-2016-4B8C-A97C-E8A58EA8FA8E}" srcOrd="0" destOrd="0" presId="urn:microsoft.com/office/officeart/2005/8/layout/radial5"/>
    <dgm:cxn modelId="{4A937B7D-CF52-42CA-9B98-F41D0C59F27A}" type="presOf" srcId="{8512055C-57C7-4E55-986E-DACCA077FB4E}" destId="{E6010001-30EC-45C6-963A-6B11868C7855}" srcOrd="0" destOrd="0" presId="urn:microsoft.com/office/officeart/2005/8/layout/radial5"/>
    <dgm:cxn modelId="{D7615F22-A242-4580-AF09-60616D6A2D61}" type="presOf" srcId="{A8EF8C22-2C5B-4DA8-BB60-1B693A5EAF3F}" destId="{04A2EF34-7FFE-4A7D-B989-4CD92C5056B9}" srcOrd="0" destOrd="0" presId="urn:microsoft.com/office/officeart/2005/8/layout/radial5"/>
    <dgm:cxn modelId="{32E19CFE-197C-472E-9E81-2E4D49694C43}" type="presOf" srcId="{F89A6031-059D-40DE-800B-CF82F0FDF143}" destId="{8A7BD546-BA35-4AAD-B040-B081CB33E0E4}" srcOrd="0" destOrd="0" presId="urn:microsoft.com/office/officeart/2005/8/layout/radial5"/>
    <dgm:cxn modelId="{81A660F5-75B7-4C9E-986A-358E8893D3B8}" srcId="{A60AF5F2-837C-4F2D-8E18-839587B656F2}" destId="{CC1C3CDF-C01E-4776-9CE8-D4C8920121AB}" srcOrd="3" destOrd="0" parTransId="{9BBCC485-5E4E-491D-B2C7-3E427CD81CA9}" sibTransId="{C78FAFF8-9ECA-4AE3-A9B1-34A6C7553CA0}"/>
    <dgm:cxn modelId="{FFCF4D8F-5520-4A09-8A14-A9E6090DC533}" type="presOf" srcId="{61B0AC6C-65F5-4077-96BE-0A77AB966F3D}" destId="{7BE96C39-2829-4AF5-9CBF-37B117A3BFA2}" srcOrd="0" destOrd="0" presId="urn:microsoft.com/office/officeart/2005/8/layout/radial5"/>
    <dgm:cxn modelId="{B3DC3F4C-B133-4CA7-B430-FE285C43A7FA}" type="presOf" srcId="{F89A6031-059D-40DE-800B-CF82F0FDF143}" destId="{73595DBD-65E5-472D-A51C-E4CC8D204BDD}" srcOrd="1" destOrd="0" presId="urn:microsoft.com/office/officeart/2005/8/layout/radial5"/>
    <dgm:cxn modelId="{AB5405C8-F848-49CA-9986-2D9ECECF969C}" type="presOf" srcId="{7513AB10-AB18-4C6B-9293-56B41A82C861}" destId="{0E198DAB-240A-4C9D-8F81-CEEEB36FBEBF}" srcOrd="0" destOrd="0" presId="urn:microsoft.com/office/officeart/2005/8/layout/radial5"/>
    <dgm:cxn modelId="{9ED1E20A-8ECC-4F8C-8E82-4AED1B4039A9}" type="presOf" srcId="{0E268B06-A89E-4E7C-B197-CAFD66AA1206}" destId="{F0930C77-36BE-43E1-BFF3-2BBF3232C1E3}" srcOrd="1" destOrd="0" presId="urn:microsoft.com/office/officeart/2005/8/layout/radial5"/>
    <dgm:cxn modelId="{E8D157D8-F3A5-45A9-9EB5-B7E748FBBD6A}" type="presOf" srcId="{A60AF5F2-837C-4F2D-8E18-839587B656F2}" destId="{DBB2DC8D-AB9A-478D-97DA-AA44B78A5D19}" srcOrd="0" destOrd="0" presId="urn:microsoft.com/office/officeart/2005/8/layout/radial5"/>
    <dgm:cxn modelId="{45F8159F-5BAB-4617-A542-4FC62238E1D3}" type="presOf" srcId="{9BBCC485-5E4E-491D-B2C7-3E427CD81CA9}" destId="{16C95696-0791-498B-AE21-D7339C6F3E20}" srcOrd="0" destOrd="0" presId="urn:microsoft.com/office/officeart/2005/8/layout/radial5"/>
    <dgm:cxn modelId="{6A2AB806-9ED7-4DF6-93FC-E1343897EB61}" type="presOf" srcId="{9BBCC485-5E4E-491D-B2C7-3E427CD81CA9}" destId="{743749C6-F1CD-4094-9F0E-4697A8C55768}" srcOrd="1" destOrd="0" presId="urn:microsoft.com/office/officeart/2005/8/layout/radial5"/>
    <dgm:cxn modelId="{5A885E57-7A29-401D-9C37-C430F94C83E4}" type="presOf" srcId="{8512055C-57C7-4E55-986E-DACCA077FB4E}" destId="{B30F48C7-EF27-4BCD-9BDD-F0C41D65B6A5}" srcOrd="1" destOrd="0" presId="urn:microsoft.com/office/officeart/2005/8/layout/radial5"/>
    <dgm:cxn modelId="{32A37F39-EFB8-4A7C-917C-94D1FFDACB05}" type="presParOf" srcId="{0E198DAB-240A-4C9D-8F81-CEEEB36FBEBF}" destId="{DBB2DC8D-AB9A-478D-97DA-AA44B78A5D19}" srcOrd="0" destOrd="0" presId="urn:microsoft.com/office/officeart/2005/8/layout/radial5"/>
    <dgm:cxn modelId="{9318B5C4-1573-4DE5-B39A-7A309A412620}" type="presParOf" srcId="{0E198DAB-240A-4C9D-8F81-CEEEB36FBEBF}" destId="{E6010001-30EC-45C6-963A-6B11868C7855}" srcOrd="1" destOrd="0" presId="urn:microsoft.com/office/officeart/2005/8/layout/radial5"/>
    <dgm:cxn modelId="{982737ED-9ED7-4EFA-91E2-DD71268A0F0D}" type="presParOf" srcId="{E6010001-30EC-45C6-963A-6B11868C7855}" destId="{B30F48C7-EF27-4BCD-9BDD-F0C41D65B6A5}" srcOrd="0" destOrd="0" presId="urn:microsoft.com/office/officeart/2005/8/layout/radial5"/>
    <dgm:cxn modelId="{EA2B4269-90AB-4C4A-BFB0-429F29E0CE2E}" type="presParOf" srcId="{0E198DAB-240A-4C9D-8F81-CEEEB36FBEBF}" destId="{1BB24F1D-161E-4006-9D9C-70DA324B93A2}" srcOrd="2" destOrd="0" presId="urn:microsoft.com/office/officeart/2005/8/layout/radial5"/>
    <dgm:cxn modelId="{4797F8CB-3929-4479-8155-2055FF45CFE9}" type="presParOf" srcId="{0E198DAB-240A-4C9D-8F81-CEEEB36FBEBF}" destId="{6FDC58B9-D4E1-46FC-817F-776A3AC644EC}" srcOrd="3" destOrd="0" presId="urn:microsoft.com/office/officeart/2005/8/layout/radial5"/>
    <dgm:cxn modelId="{F2BDE33F-EFD5-4406-AA46-04E660EF5566}" type="presParOf" srcId="{6FDC58B9-D4E1-46FC-817F-776A3AC644EC}" destId="{F0930C77-36BE-43E1-BFF3-2BBF3232C1E3}" srcOrd="0" destOrd="0" presId="urn:microsoft.com/office/officeart/2005/8/layout/radial5"/>
    <dgm:cxn modelId="{BAA0A147-ECA6-4113-92C9-C61FF96AC938}" type="presParOf" srcId="{0E198DAB-240A-4C9D-8F81-CEEEB36FBEBF}" destId="{7BE96C39-2829-4AF5-9CBF-37B117A3BFA2}" srcOrd="4" destOrd="0" presId="urn:microsoft.com/office/officeart/2005/8/layout/radial5"/>
    <dgm:cxn modelId="{C4553B5E-3953-4C65-A85C-3BBFA3603541}" type="presParOf" srcId="{0E198DAB-240A-4C9D-8F81-CEEEB36FBEBF}" destId="{8A7BD546-BA35-4AAD-B040-B081CB33E0E4}" srcOrd="5" destOrd="0" presId="urn:microsoft.com/office/officeart/2005/8/layout/radial5"/>
    <dgm:cxn modelId="{2D34E804-EE19-4386-977F-27A8FAF1CA91}" type="presParOf" srcId="{8A7BD546-BA35-4AAD-B040-B081CB33E0E4}" destId="{73595DBD-65E5-472D-A51C-E4CC8D204BDD}" srcOrd="0" destOrd="0" presId="urn:microsoft.com/office/officeart/2005/8/layout/radial5"/>
    <dgm:cxn modelId="{7FFDB450-B951-4D1F-9D3E-3113228625B8}" type="presParOf" srcId="{0E198DAB-240A-4C9D-8F81-CEEEB36FBEBF}" destId="{04A2EF34-7FFE-4A7D-B989-4CD92C5056B9}" srcOrd="6" destOrd="0" presId="urn:microsoft.com/office/officeart/2005/8/layout/radial5"/>
    <dgm:cxn modelId="{34225641-9B34-4FED-A0F7-3F1FC813B623}" type="presParOf" srcId="{0E198DAB-240A-4C9D-8F81-CEEEB36FBEBF}" destId="{16C95696-0791-498B-AE21-D7339C6F3E20}" srcOrd="7" destOrd="0" presId="urn:microsoft.com/office/officeart/2005/8/layout/radial5"/>
    <dgm:cxn modelId="{E8E0EFC3-5F4F-47D8-B2A7-FE695313CA4B}" type="presParOf" srcId="{16C95696-0791-498B-AE21-D7339C6F3E20}" destId="{743749C6-F1CD-4094-9F0E-4697A8C55768}" srcOrd="0" destOrd="0" presId="urn:microsoft.com/office/officeart/2005/8/layout/radial5"/>
    <dgm:cxn modelId="{CC80EE70-482F-4081-B1DD-2C40454F298B}" type="presParOf" srcId="{0E198DAB-240A-4C9D-8F81-CEEEB36FBEBF}" destId="{E4C1C07C-2016-4B8C-A97C-E8A58EA8FA8E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E35CA6-F358-46FC-9C25-1D1653B0374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53271F2-34B3-4789-989D-FCE1528FD5B0}">
      <dgm:prSet phldrT="[文本]" custT="1"/>
      <dgm:spPr/>
      <dgm:t>
        <a:bodyPr/>
        <a:lstStyle/>
        <a:p>
          <a:pPr rtl="0"/>
          <a:r>
            <a:rPr lang="en-US" sz="1600" b="1" dirty="0" smtClean="0">
              <a:solidFill>
                <a:srgbClr val="FFFF00"/>
              </a:solidFill>
            </a:rPr>
            <a:t>B.</a:t>
          </a:r>
          <a:r>
            <a:rPr lang="zh-CN" sz="1600" b="1" dirty="0" smtClean="0">
              <a:solidFill>
                <a:srgbClr val="FFFF00"/>
              </a:solidFill>
            </a:rPr>
            <a:t>文化作为一个相对独立的领域在发展中遇到的问题：创新能力差，产品量小质次，需求不足，经济效益和社会效益均偏低，管理较乱</a:t>
          </a:r>
          <a:endParaRPr lang="zh-CN" altLang="en-US" sz="1600" dirty="0">
            <a:solidFill>
              <a:srgbClr val="FFFF00"/>
            </a:solidFill>
          </a:endParaRPr>
        </a:p>
      </dgm:t>
    </dgm:pt>
    <dgm:pt modelId="{C5E2E793-5B01-4AD7-A979-E37560C1A0F4}" type="parTrans" cxnId="{77B0AE5F-2EF6-4EAE-8FBC-8E4F65B33624}">
      <dgm:prSet/>
      <dgm:spPr/>
      <dgm:t>
        <a:bodyPr/>
        <a:lstStyle/>
        <a:p>
          <a:endParaRPr lang="zh-CN" altLang="en-US"/>
        </a:p>
      </dgm:t>
    </dgm:pt>
    <dgm:pt modelId="{E795ADFF-C92A-420C-8F58-D461CCFE69C0}" type="sibTrans" cxnId="{77B0AE5F-2EF6-4EAE-8FBC-8E4F65B33624}">
      <dgm:prSet/>
      <dgm:spPr/>
      <dgm:t>
        <a:bodyPr/>
        <a:lstStyle/>
        <a:p>
          <a:endParaRPr lang="zh-CN" altLang="en-US"/>
        </a:p>
      </dgm:t>
    </dgm:pt>
    <dgm:pt modelId="{E60FBBE4-B3BE-494A-9A44-E7D195D4BC3E}">
      <dgm:prSet phldrT="[文本]" custT="1"/>
      <dgm:spPr/>
      <dgm:t>
        <a:bodyPr/>
        <a:lstStyle/>
        <a:p>
          <a:pPr rtl="0"/>
          <a:r>
            <a:rPr lang="en-US" sz="1800" b="1" dirty="0" smtClean="0">
              <a:solidFill>
                <a:srgbClr val="FFFF00"/>
              </a:solidFill>
            </a:rPr>
            <a:t>C.</a:t>
          </a:r>
          <a:r>
            <a:rPr lang="zh-CN" sz="1800" b="1" dirty="0" smtClean="0">
              <a:solidFill>
                <a:srgbClr val="FFFF00"/>
              </a:solidFill>
            </a:rPr>
            <a:t>当前文化体制改革遇到种种操作性、技术性问题</a:t>
          </a:r>
          <a:endParaRPr lang="zh-CN" altLang="en-US" sz="1800" dirty="0">
            <a:solidFill>
              <a:srgbClr val="FFFF00"/>
            </a:solidFill>
          </a:endParaRPr>
        </a:p>
      </dgm:t>
    </dgm:pt>
    <dgm:pt modelId="{F14C3AEC-835C-4C2B-AF7C-84BAAC1338A6}" type="parTrans" cxnId="{24C6D471-2158-42E7-A519-0DE7E4B5FB31}">
      <dgm:prSet/>
      <dgm:spPr/>
      <dgm:t>
        <a:bodyPr/>
        <a:lstStyle/>
        <a:p>
          <a:endParaRPr lang="zh-CN" altLang="en-US"/>
        </a:p>
      </dgm:t>
    </dgm:pt>
    <dgm:pt modelId="{F29DC91C-F4E0-4A56-80C0-0D05F316E289}" type="sibTrans" cxnId="{24C6D471-2158-42E7-A519-0DE7E4B5FB31}">
      <dgm:prSet/>
      <dgm:spPr/>
      <dgm:t>
        <a:bodyPr/>
        <a:lstStyle/>
        <a:p>
          <a:endParaRPr lang="zh-CN" altLang="en-US"/>
        </a:p>
      </dgm:t>
    </dgm:pt>
    <dgm:pt modelId="{302625A5-8CCE-4826-9ADE-4AB81F79E08E}">
      <dgm:prSet phldrT="[文本]" custT="1"/>
      <dgm:spPr/>
      <dgm:t>
        <a:bodyPr/>
        <a:lstStyle/>
        <a:p>
          <a:pPr rtl="0"/>
          <a:r>
            <a:rPr lang="en-US" sz="1600" b="1" dirty="0" smtClean="0">
              <a:solidFill>
                <a:srgbClr val="FFFF00"/>
              </a:solidFill>
            </a:rPr>
            <a:t>A.</a:t>
          </a:r>
          <a:r>
            <a:rPr lang="zh-CN" sz="1600" b="1" dirty="0" smtClean="0">
              <a:solidFill>
                <a:srgbClr val="FFFF00"/>
              </a:solidFill>
            </a:rPr>
            <a:t>整个社会发展中遇到的种种文化问题：滞后于经济的发展；社会发展方向、核心价值、社会理想模糊；文化无根；吸引力、凝聚力不足</a:t>
          </a:r>
          <a:endParaRPr lang="zh-CN" altLang="en-US" sz="1600" dirty="0">
            <a:solidFill>
              <a:srgbClr val="FFFF00"/>
            </a:solidFill>
          </a:endParaRPr>
        </a:p>
      </dgm:t>
    </dgm:pt>
    <dgm:pt modelId="{CE1E02F2-B100-4058-B6E5-1B0E5C9F446F}" type="parTrans" cxnId="{48D0FB7B-75CC-43EF-90ED-E7915EECF0D4}">
      <dgm:prSet/>
      <dgm:spPr/>
      <dgm:t>
        <a:bodyPr/>
        <a:lstStyle/>
        <a:p>
          <a:endParaRPr lang="zh-CN" altLang="en-US"/>
        </a:p>
      </dgm:t>
    </dgm:pt>
    <dgm:pt modelId="{0EE014D2-9BA4-442D-B3CE-B605439C85A4}" type="sibTrans" cxnId="{48D0FB7B-75CC-43EF-90ED-E7915EECF0D4}">
      <dgm:prSet/>
      <dgm:spPr/>
      <dgm:t>
        <a:bodyPr/>
        <a:lstStyle/>
        <a:p>
          <a:endParaRPr lang="zh-CN" altLang="en-US"/>
        </a:p>
      </dgm:t>
    </dgm:pt>
    <dgm:pt modelId="{FF46AD31-6B64-46E6-8E13-39449EC01461}" type="pres">
      <dgm:prSet presAssocID="{F7E35CA6-F358-46FC-9C25-1D1653B0374F}" presName="compositeShape" presStyleCnt="0">
        <dgm:presLayoutVars>
          <dgm:chMax val="7"/>
          <dgm:dir/>
          <dgm:resizeHandles val="exact"/>
        </dgm:presLayoutVars>
      </dgm:prSet>
      <dgm:spPr/>
    </dgm:pt>
    <dgm:pt modelId="{8A468F81-3654-43C8-B8C2-FDD6F4F11753}" type="pres">
      <dgm:prSet presAssocID="{F7E35CA6-F358-46FC-9C25-1D1653B0374F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639D90B6-EC08-427F-B3EE-27EC2D0A305C}" type="pres">
      <dgm:prSet presAssocID="{F7E35CA6-F358-46FC-9C25-1D1653B0374F}" presName="dummy1a" presStyleCnt="0"/>
      <dgm:spPr/>
    </dgm:pt>
    <dgm:pt modelId="{45C52512-8C73-4A84-9F93-2453C1909873}" type="pres">
      <dgm:prSet presAssocID="{F7E35CA6-F358-46FC-9C25-1D1653B0374F}" presName="dummy1b" presStyleCnt="0"/>
      <dgm:spPr/>
    </dgm:pt>
    <dgm:pt modelId="{DBF11C88-CDC1-4B56-BDC5-7E8BC2A94D7D}" type="pres">
      <dgm:prSet presAssocID="{F7E35CA6-F358-46FC-9C25-1D1653B0374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523E8E-2B9D-4CDA-8F14-00D5356C6C67}" type="pres">
      <dgm:prSet presAssocID="{F7E35CA6-F358-46FC-9C25-1D1653B0374F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416EE50D-0DF9-4DB9-AD08-82469F15209A}" type="pres">
      <dgm:prSet presAssocID="{F7E35CA6-F358-46FC-9C25-1D1653B0374F}" presName="dummy2a" presStyleCnt="0"/>
      <dgm:spPr/>
    </dgm:pt>
    <dgm:pt modelId="{0E784134-B0C7-4DD9-9A07-1135614639FB}" type="pres">
      <dgm:prSet presAssocID="{F7E35CA6-F358-46FC-9C25-1D1653B0374F}" presName="dummy2b" presStyleCnt="0"/>
      <dgm:spPr/>
    </dgm:pt>
    <dgm:pt modelId="{75D83306-CCCE-480E-8741-6E4DC7462ACC}" type="pres">
      <dgm:prSet presAssocID="{F7E35CA6-F358-46FC-9C25-1D1653B0374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4BD8A3-1DCA-437A-8520-B987650E6632}" type="pres">
      <dgm:prSet presAssocID="{F7E35CA6-F358-46FC-9C25-1D1653B0374F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BD061D60-DDAC-4DE3-9DB6-A3C2E3862A23}" type="pres">
      <dgm:prSet presAssocID="{F7E35CA6-F358-46FC-9C25-1D1653B0374F}" presName="dummy3a" presStyleCnt="0"/>
      <dgm:spPr/>
    </dgm:pt>
    <dgm:pt modelId="{93769F36-D52B-4361-8E2D-6657164A5C59}" type="pres">
      <dgm:prSet presAssocID="{F7E35CA6-F358-46FC-9C25-1D1653B0374F}" presName="dummy3b" presStyleCnt="0"/>
      <dgm:spPr/>
    </dgm:pt>
    <dgm:pt modelId="{D13A59B1-EF90-4EAA-82C7-73B982596080}" type="pres">
      <dgm:prSet presAssocID="{F7E35CA6-F358-46FC-9C25-1D1653B0374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A9FCED-DB49-4D0E-A257-776F4D9BBCC7}" type="pres">
      <dgm:prSet presAssocID="{E795ADFF-C92A-420C-8F58-D461CCFE69C0}" presName="arrowWedge1" presStyleLbl="fgSibTrans2D1" presStyleIdx="0" presStyleCnt="3"/>
      <dgm:spPr/>
    </dgm:pt>
    <dgm:pt modelId="{1AC2FC2B-7C74-4E25-AB12-580DDF7B8F9E}" type="pres">
      <dgm:prSet presAssocID="{F29DC91C-F4E0-4A56-80C0-0D05F316E289}" presName="arrowWedge2" presStyleLbl="fgSibTrans2D1" presStyleIdx="1" presStyleCnt="3"/>
      <dgm:spPr/>
    </dgm:pt>
    <dgm:pt modelId="{104DA8A0-66EE-4AC4-900A-0A0E3E61E31B}" type="pres">
      <dgm:prSet presAssocID="{0EE014D2-9BA4-442D-B3CE-B605439C85A4}" presName="arrowWedge3" presStyleLbl="fgSibTrans2D1" presStyleIdx="2" presStyleCnt="3"/>
      <dgm:spPr/>
    </dgm:pt>
  </dgm:ptLst>
  <dgm:cxnLst>
    <dgm:cxn modelId="{48D0FB7B-75CC-43EF-90ED-E7915EECF0D4}" srcId="{F7E35CA6-F358-46FC-9C25-1D1653B0374F}" destId="{302625A5-8CCE-4826-9ADE-4AB81F79E08E}" srcOrd="2" destOrd="0" parTransId="{CE1E02F2-B100-4058-B6E5-1B0E5C9F446F}" sibTransId="{0EE014D2-9BA4-442D-B3CE-B605439C85A4}"/>
    <dgm:cxn modelId="{9BCCD0EB-662F-4397-868D-1E80C16D0DFF}" type="presOf" srcId="{F7E35CA6-F358-46FC-9C25-1D1653B0374F}" destId="{FF46AD31-6B64-46E6-8E13-39449EC01461}" srcOrd="0" destOrd="0" presId="urn:microsoft.com/office/officeart/2005/8/layout/cycle8"/>
    <dgm:cxn modelId="{BFC97D30-AE5E-4FB5-8C39-1BD60854D6AC}" type="presOf" srcId="{C53271F2-34B3-4789-989D-FCE1528FD5B0}" destId="{8A468F81-3654-43C8-B8C2-FDD6F4F11753}" srcOrd="0" destOrd="0" presId="urn:microsoft.com/office/officeart/2005/8/layout/cycle8"/>
    <dgm:cxn modelId="{24C6D471-2158-42E7-A519-0DE7E4B5FB31}" srcId="{F7E35CA6-F358-46FC-9C25-1D1653B0374F}" destId="{E60FBBE4-B3BE-494A-9A44-E7D195D4BC3E}" srcOrd="1" destOrd="0" parTransId="{F14C3AEC-835C-4C2B-AF7C-84BAAC1338A6}" sibTransId="{F29DC91C-F4E0-4A56-80C0-0D05F316E289}"/>
    <dgm:cxn modelId="{77B0AE5F-2EF6-4EAE-8FBC-8E4F65B33624}" srcId="{F7E35CA6-F358-46FC-9C25-1D1653B0374F}" destId="{C53271F2-34B3-4789-989D-FCE1528FD5B0}" srcOrd="0" destOrd="0" parTransId="{C5E2E793-5B01-4AD7-A979-E37560C1A0F4}" sibTransId="{E795ADFF-C92A-420C-8F58-D461CCFE69C0}"/>
    <dgm:cxn modelId="{A43DDADD-4387-4E32-95B6-40A8B4DDF8B4}" type="presOf" srcId="{C53271F2-34B3-4789-989D-FCE1528FD5B0}" destId="{DBF11C88-CDC1-4B56-BDC5-7E8BC2A94D7D}" srcOrd="1" destOrd="0" presId="urn:microsoft.com/office/officeart/2005/8/layout/cycle8"/>
    <dgm:cxn modelId="{EF02D779-798C-4197-AFEC-A0718D13FD5C}" type="presOf" srcId="{E60FBBE4-B3BE-494A-9A44-E7D195D4BC3E}" destId="{75D83306-CCCE-480E-8741-6E4DC7462ACC}" srcOrd="1" destOrd="0" presId="urn:microsoft.com/office/officeart/2005/8/layout/cycle8"/>
    <dgm:cxn modelId="{038B4136-C65C-47EB-A69C-9370726B00C4}" type="presOf" srcId="{E60FBBE4-B3BE-494A-9A44-E7D195D4BC3E}" destId="{F6523E8E-2B9D-4CDA-8F14-00D5356C6C67}" srcOrd="0" destOrd="0" presId="urn:microsoft.com/office/officeart/2005/8/layout/cycle8"/>
    <dgm:cxn modelId="{D60D5872-A16B-4A86-89DD-7838CDD4062C}" type="presOf" srcId="{302625A5-8CCE-4826-9ADE-4AB81F79E08E}" destId="{CD4BD8A3-1DCA-437A-8520-B987650E6632}" srcOrd="0" destOrd="0" presId="urn:microsoft.com/office/officeart/2005/8/layout/cycle8"/>
    <dgm:cxn modelId="{183B4FC0-93B2-4A7A-868D-30EE19470FF6}" type="presOf" srcId="{302625A5-8CCE-4826-9ADE-4AB81F79E08E}" destId="{D13A59B1-EF90-4EAA-82C7-73B982596080}" srcOrd="1" destOrd="0" presId="urn:microsoft.com/office/officeart/2005/8/layout/cycle8"/>
    <dgm:cxn modelId="{BF8DBB3E-CDA8-4143-867E-FB5024E2E6FB}" type="presParOf" srcId="{FF46AD31-6B64-46E6-8E13-39449EC01461}" destId="{8A468F81-3654-43C8-B8C2-FDD6F4F11753}" srcOrd="0" destOrd="0" presId="urn:microsoft.com/office/officeart/2005/8/layout/cycle8"/>
    <dgm:cxn modelId="{00DB8BF9-7AB0-4081-B413-6706BF40B3C6}" type="presParOf" srcId="{FF46AD31-6B64-46E6-8E13-39449EC01461}" destId="{639D90B6-EC08-427F-B3EE-27EC2D0A305C}" srcOrd="1" destOrd="0" presId="urn:microsoft.com/office/officeart/2005/8/layout/cycle8"/>
    <dgm:cxn modelId="{CC8DEF09-7F10-4DFF-918B-94BB68A52FD1}" type="presParOf" srcId="{FF46AD31-6B64-46E6-8E13-39449EC01461}" destId="{45C52512-8C73-4A84-9F93-2453C1909873}" srcOrd="2" destOrd="0" presId="urn:microsoft.com/office/officeart/2005/8/layout/cycle8"/>
    <dgm:cxn modelId="{0C12A80A-D2AD-4AE0-A27D-86C92FAF41B6}" type="presParOf" srcId="{FF46AD31-6B64-46E6-8E13-39449EC01461}" destId="{DBF11C88-CDC1-4B56-BDC5-7E8BC2A94D7D}" srcOrd="3" destOrd="0" presId="urn:microsoft.com/office/officeart/2005/8/layout/cycle8"/>
    <dgm:cxn modelId="{A431DA88-7995-45C8-91CB-E516910B494C}" type="presParOf" srcId="{FF46AD31-6B64-46E6-8E13-39449EC01461}" destId="{F6523E8E-2B9D-4CDA-8F14-00D5356C6C67}" srcOrd="4" destOrd="0" presId="urn:microsoft.com/office/officeart/2005/8/layout/cycle8"/>
    <dgm:cxn modelId="{FD7EB5F0-4BCF-41E1-9722-7810364BE552}" type="presParOf" srcId="{FF46AD31-6B64-46E6-8E13-39449EC01461}" destId="{416EE50D-0DF9-4DB9-AD08-82469F15209A}" srcOrd="5" destOrd="0" presId="urn:microsoft.com/office/officeart/2005/8/layout/cycle8"/>
    <dgm:cxn modelId="{C9054C4F-6973-495A-AAD6-12C5AC5751A0}" type="presParOf" srcId="{FF46AD31-6B64-46E6-8E13-39449EC01461}" destId="{0E784134-B0C7-4DD9-9A07-1135614639FB}" srcOrd="6" destOrd="0" presId="urn:microsoft.com/office/officeart/2005/8/layout/cycle8"/>
    <dgm:cxn modelId="{8E9C58E1-C607-422F-B48A-47AF99140059}" type="presParOf" srcId="{FF46AD31-6B64-46E6-8E13-39449EC01461}" destId="{75D83306-CCCE-480E-8741-6E4DC7462ACC}" srcOrd="7" destOrd="0" presId="urn:microsoft.com/office/officeart/2005/8/layout/cycle8"/>
    <dgm:cxn modelId="{AF1D76A1-004F-409B-9FA9-2470821483F9}" type="presParOf" srcId="{FF46AD31-6B64-46E6-8E13-39449EC01461}" destId="{CD4BD8A3-1DCA-437A-8520-B987650E6632}" srcOrd="8" destOrd="0" presId="urn:microsoft.com/office/officeart/2005/8/layout/cycle8"/>
    <dgm:cxn modelId="{3DE9467D-DCDC-4D83-9863-885830AB0059}" type="presParOf" srcId="{FF46AD31-6B64-46E6-8E13-39449EC01461}" destId="{BD061D60-DDAC-4DE3-9DB6-A3C2E3862A23}" srcOrd="9" destOrd="0" presId="urn:microsoft.com/office/officeart/2005/8/layout/cycle8"/>
    <dgm:cxn modelId="{BC97C8E9-32C3-45E9-B23E-6EA7FB067421}" type="presParOf" srcId="{FF46AD31-6B64-46E6-8E13-39449EC01461}" destId="{93769F36-D52B-4361-8E2D-6657164A5C59}" srcOrd="10" destOrd="0" presId="urn:microsoft.com/office/officeart/2005/8/layout/cycle8"/>
    <dgm:cxn modelId="{E89B0726-EDED-4751-8315-8B9DD43DBD44}" type="presParOf" srcId="{FF46AD31-6B64-46E6-8E13-39449EC01461}" destId="{D13A59B1-EF90-4EAA-82C7-73B982596080}" srcOrd="11" destOrd="0" presId="urn:microsoft.com/office/officeart/2005/8/layout/cycle8"/>
    <dgm:cxn modelId="{B92625EF-EE17-454F-8FD7-8B22ACF7A561}" type="presParOf" srcId="{FF46AD31-6B64-46E6-8E13-39449EC01461}" destId="{35A9FCED-DB49-4D0E-A257-776F4D9BBCC7}" srcOrd="12" destOrd="0" presId="urn:microsoft.com/office/officeart/2005/8/layout/cycle8"/>
    <dgm:cxn modelId="{AFE0E509-8441-4F6D-9325-8D883609347E}" type="presParOf" srcId="{FF46AD31-6B64-46E6-8E13-39449EC01461}" destId="{1AC2FC2B-7C74-4E25-AB12-580DDF7B8F9E}" srcOrd="13" destOrd="0" presId="urn:microsoft.com/office/officeart/2005/8/layout/cycle8"/>
    <dgm:cxn modelId="{DDE85741-2331-4DD6-8543-6BB0C9E487EF}" type="presParOf" srcId="{FF46AD31-6B64-46E6-8E13-39449EC01461}" destId="{104DA8A0-66EE-4AC4-900A-0A0E3E61E31B}" srcOrd="14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0C9443-E2E9-483F-85F0-9FA7EFB1E19B}">
      <dsp:nvSpPr>
        <dsp:cNvPr id="0" name=""/>
        <dsp:cNvSpPr/>
      </dsp:nvSpPr>
      <dsp:spPr>
        <a:xfrm>
          <a:off x="0" y="7600"/>
          <a:ext cx="8643998" cy="3153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5500" b="1" kern="1200" dirty="0" smtClean="0"/>
            <a:t>建设文化强国  </a:t>
          </a:r>
          <a:r>
            <a:rPr lang="en-US" sz="5500" b="1" kern="1200" dirty="0" smtClean="0"/>
            <a:t/>
          </a:r>
          <a:br>
            <a:rPr lang="en-US" sz="5500" b="1" kern="1200" dirty="0" smtClean="0"/>
          </a:br>
          <a:r>
            <a:rPr lang="zh-CN" sz="5500" b="1" kern="1200" dirty="0" smtClean="0"/>
            <a:t>实现民族复兴</a:t>
          </a:r>
          <a:br>
            <a:rPr lang="zh-CN" sz="5500" b="1" kern="1200" dirty="0" smtClean="0"/>
          </a:br>
          <a:endParaRPr lang="zh-CN" sz="5500" b="1" kern="1200" dirty="0"/>
        </a:p>
      </dsp:txBody>
      <dsp:txXfrm>
        <a:off x="0" y="7600"/>
        <a:ext cx="8643998" cy="31531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B2DC8D-AB9A-478D-97DA-AA44B78A5D19}">
      <dsp:nvSpPr>
        <dsp:cNvPr id="0" name=""/>
        <dsp:cNvSpPr/>
      </dsp:nvSpPr>
      <dsp:spPr>
        <a:xfrm>
          <a:off x="2166193" y="1672863"/>
          <a:ext cx="1154866" cy="1154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tx1"/>
              </a:solidFill>
            </a:rPr>
            <a:t>制度的要素</a:t>
          </a:r>
          <a:endParaRPr lang="zh-CN" altLang="en-US" sz="2000" b="1" kern="1200" dirty="0">
            <a:solidFill>
              <a:schemeClr val="tx1"/>
            </a:solidFill>
          </a:endParaRPr>
        </a:p>
      </dsp:txBody>
      <dsp:txXfrm>
        <a:off x="2166193" y="1672863"/>
        <a:ext cx="1154866" cy="1154866"/>
      </dsp:txXfrm>
    </dsp:sp>
    <dsp:sp modelId="{E6010001-30EC-45C6-963A-6B11868C7855}">
      <dsp:nvSpPr>
        <dsp:cNvPr id="0" name=""/>
        <dsp:cNvSpPr/>
      </dsp:nvSpPr>
      <dsp:spPr>
        <a:xfrm rot="16200000">
          <a:off x="2637539" y="1208016"/>
          <a:ext cx="257826" cy="402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1" kern="1200"/>
        </a:p>
      </dsp:txBody>
      <dsp:txXfrm rot="16200000">
        <a:off x="2637539" y="1208016"/>
        <a:ext cx="257826" cy="402171"/>
      </dsp:txXfrm>
    </dsp:sp>
    <dsp:sp modelId="{1BB24F1D-161E-4006-9D9C-70DA324B93A2}">
      <dsp:nvSpPr>
        <dsp:cNvPr id="0" name=""/>
        <dsp:cNvSpPr/>
      </dsp:nvSpPr>
      <dsp:spPr>
        <a:xfrm>
          <a:off x="2152198" y="3542"/>
          <a:ext cx="1182857" cy="1182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</a:rPr>
            <a:t>指导思想或意识形态</a:t>
          </a:r>
          <a:endParaRPr lang="zh-CN" altLang="en-US" sz="1600" b="1" kern="1200" dirty="0">
            <a:solidFill>
              <a:schemeClr val="tx1"/>
            </a:solidFill>
          </a:endParaRPr>
        </a:p>
      </dsp:txBody>
      <dsp:txXfrm>
        <a:off x="2152198" y="3542"/>
        <a:ext cx="1182857" cy="1182857"/>
      </dsp:txXfrm>
    </dsp:sp>
    <dsp:sp modelId="{6FDC58B9-D4E1-46FC-817F-776A3AC644EC}">
      <dsp:nvSpPr>
        <dsp:cNvPr id="0" name=""/>
        <dsp:cNvSpPr/>
      </dsp:nvSpPr>
      <dsp:spPr>
        <a:xfrm>
          <a:off x="3399402" y="2049211"/>
          <a:ext cx="188734" cy="402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1" kern="1200"/>
        </a:p>
      </dsp:txBody>
      <dsp:txXfrm>
        <a:off x="3399402" y="2049211"/>
        <a:ext cx="188734" cy="402171"/>
      </dsp:txXfrm>
    </dsp:sp>
    <dsp:sp modelId="{7BE96C39-2829-4AF5-9CBF-37B117A3BFA2}">
      <dsp:nvSpPr>
        <dsp:cNvPr id="0" name=""/>
        <dsp:cNvSpPr/>
      </dsp:nvSpPr>
      <dsp:spPr>
        <a:xfrm>
          <a:off x="3677161" y="1579551"/>
          <a:ext cx="1443582" cy="1341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</a:rPr>
            <a:t>社会角色在制度中行为的内在规定性</a:t>
          </a:r>
          <a:endParaRPr lang="zh-CN" altLang="en-US" sz="1600" b="1" kern="1200" dirty="0">
            <a:solidFill>
              <a:schemeClr val="tx1"/>
            </a:solidFill>
          </a:endParaRPr>
        </a:p>
      </dsp:txBody>
      <dsp:txXfrm>
        <a:off x="3677161" y="1579551"/>
        <a:ext cx="1443582" cy="1341490"/>
      </dsp:txXfrm>
    </dsp:sp>
    <dsp:sp modelId="{8A7BD546-BA35-4AAD-B040-B081CB33E0E4}">
      <dsp:nvSpPr>
        <dsp:cNvPr id="0" name=""/>
        <dsp:cNvSpPr/>
      </dsp:nvSpPr>
      <dsp:spPr>
        <a:xfrm rot="5400000">
          <a:off x="2614713" y="2862579"/>
          <a:ext cx="257826" cy="402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1" kern="1200"/>
        </a:p>
      </dsp:txBody>
      <dsp:txXfrm rot="5400000">
        <a:off x="2614713" y="2862579"/>
        <a:ext cx="257826" cy="402171"/>
      </dsp:txXfrm>
    </dsp:sp>
    <dsp:sp modelId="{04A2EF34-7FFE-4A7D-B989-4CD92C5056B9}">
      <dsp:nvSpPr>
        <dsp:cNvPr id="0" name=""/>
        <dsp:cNvSpPr/>
      </dsp:nvSpPr>
      <dsp:spPr>
        <a:xfrm>
          <a:off x="2152198" y="3314194"/>
          <a:ext cx="1182857" cy="1182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</a:rPr>
            <a:t>行动规则或行为规范</a:t>
          </a:r>
          <a:endParaRPr lang="zh-CN" altLang="en-US" sz="1600" b="1" kern="1200" dirty="0">
            <a:solidFill>
              <a:schemeClr val="tx1"/>
            </a:solidFill>
          </a:endParaRPr>
        </a:p>
      </dsp:txBody>
      <dsp:txXfrm>
        <a:off x="2152198" y="3314194"/>
        <a:ext cx="1182857" cy="1182857"/>
      </dsp:txXfrm>
    </dsp:sp>
    <dsp:sp modelId="{16C95696-0791-498B-AE21-D7339C6F3E20}">
      <dsp:nvSpPr>
        <dsp:cNvPr id="0" name=""/>
        <dsp:cNvSpPr/>
      </dsp:nvSpPr>
      <dsp:spPr>
        <a:xfrm rot="10800000">
          <a:off x="1871185" y="2049211"/>
          <a:ext cx="208472" cy="402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1" kern="1200"/>
        </a:p>
      </dsp:txBody>
      <dsp:txXfrm rot="10800000">
        <a:off x="1871185" y="2049211"/>
        <a:ext cx="208472" cy="402171"/>
      </dsp:txXfrm>
    </dsp:sp>
    <dsp:sp modelId="{E4C1C07C-2016-4B8C-A97C-E8A58EA8FA8E}">
      <dsp:nvSpPr>
        <dsp:cNvPr id="0" name=""/>
        <dsp:cNvSpPr/>
      </dsp:nvSpPr>
      <dsp:spPr>
        <a:xfrm>
          <a:off x="403751" y="1722429"/>
          <a:ext cx="1369098" cy="1055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</a:rPr>
            <a:t>象征体系</a:t>
          </a:r>
          <a:endParaRPr lang="zh-CN" altLang="en-US" sz="1600" b="1" kern="1200" dirty="0">
            <a:solidFill>
              <a:schemeClr val="tx1"/>
            </a:solidFill>
          </a:endParaRPr>
        </a:p>
      </dsp:txBody>
      <dsp:txXfrm>
        <a:off x="403751" y="1722429"/>
        <a:ext cx="1369098" cy="10557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468F81-3654-43C8-B8C2-FDD6F4F11753}">
      <dsp:nvSpPr>
        <dsp:cNvPr id="0" name=""/>
        <dsp:cNvSpPr/>
      </dsp:nvSpPr>
      <dsp:spPr>
        <a:xfrm>
          <a:off x="2074004" y="441647"/>
          <a:ext cx="5707443" cy="570744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B.</a:t>
          </a:r>
          <a:r>
            <a:rPr lang="zh-CN" sz="1600" b="1" kern="1200" dirty="0" smtClean="0">
              <a:solidFill>
                <a:srgbClr val="FFFF00"/>
              </a:solidFill>
            </a:rPr>
            <a:t>文化作为一个相对独立的领域在发展中遇到的问题：创新能力差，产品量小质次，需求不足，经济效益和社会效益均偏低，管理较乱</a:t>
          </a:r>
          <a:endParaRPr lang="zh-CN" altLang="en-US" sz="1600" kern="1200" dirty="0">
            <a:solidFill>
              <a:srgbClr val="FFFF00"/>
            </a:solidFill>
          </a:endParaRPr>
        </a:p>
      </dsp:txBody>
      <dsp:txXfrm>
        <a:off x="5081963" y="1651081"/>
        <a:ext cx="2038372" cy="1698644"/>
      </dsp:txXfrm>
    </dsp:sp>
    <dsp:sp modelId="{F6523E8E-2B9D-4CDA-8F14-00D5356C6C67}">
      <dsp:nvSpPr>
        <dsp:cNvPr id="0" name=""/>
        <dsp:cNvSpPr/>
      </dsp:nvSpPr>
      <dsp:spPr>
        <a:xfrm>
          <a:off x="1956458" y="645484"/>
          <a:ext cx="5707443" cy="570744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</a:rPr>
            <a:t>C.</a:t>
          </a:r>
          <a:r>
            <a:rPr lang="zh-CN" sz="1800" b="1" kern="1200" dirty="0" smtClean="0">
              <a:solidFill>
                <a:srgbClr val="FFFF00"/>
              </a:solidFill>
            </a:rPr>
            <a:t>当前文化体制改革遇到种种操作性、技术性问题</a:t>
          </a:r>
          <a:endParaRPr lang="zh-CN" altLang="en-US" sz="1800" kern="1200" dirty="0">
            <a:solidFill>
              <a:srgbClr val="FFFF00"/>
            </a:solidFill>
          </a:endParaRPr>
        </a:p>
      </dsp:txBody>
      <dsp:txXfrm>
        <a:off x="3315373" y="4348528"/>
        <a:ext cx="3057559" cy="1494806"/>
      </dsp:txXfrm>
    </dsp:sp>
    <dsp:sp modelId="{CD4BD8A3-1DCA-437A-8520-B987650E6632}">
      <dsp:nvSpPr>
        <dsp:cNvPr id="0" name=""/>
        <dsp:cNvSpPr/>
      </dsp:nvSpPr>
      <dsp:spPr>
        <a:xfrm>
          <a:off x="1838911" y="441647"/>
          <a:ext cx="5707443" cy="570744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A.</a:t>
          </a:r>
          <a:r>
            <a:rPr lang="zh-CN" sz="1600" b="1" kern="1200" dirty="0" smtClean="0">
              <a:solidFill>
                <a:srgbClr val="FFFF00"/>
              </a:solidFill>
            </a:rPr>
            <a:t>整个社会发展中遇到的种种文化问题：滞后于经济的发展；社会发展方向、核心价值、社会理想模糊；文化无根；吸引力、凝聚力不足</a:t>
          </a:r>
          <a:endParaRPr lang="zh-CN" altLang="en-US" sz="1600" kern="1200" dirty="0">
            <a:solidFill>
              <a:srgbClr val="FFFF00"/>
            </a:solidFill>
          </a:endParaRPr>
        </a:p>
      </dsp:txBody>
      <dsp:txXfrm>
        <a:off x="2500024" y="1651081"/>
        <a:ext cx="2038372" cy="1698644"/>
      </dsp:txXfrm>
    </dsp:sp>
    <dsp:sp modelId="{35A9FCED-DB49-4D0E-A257-776F4D9BBCC7}">
      <dsp:nvSpPr>
        <dsp:cNvPr id="0" name=""/>
        <dsp:cNvSpPr/>
      </dsp:nvSpPr>
      <dsp:spPr>
        <a:xfrm>
          <a:off x="1721157" y="88329"/>
          <a:ext cx="6414079" cy="641407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2FC2B-7C74-4E25-AB12-580DDF7B8F9E}">
      <dsp:nvSpPr>
        <dsp:cNvPr id="0" name=""/>
        <dsp:cNvSpPr/>
      </dsp:nvSpPr>
      <dsp:spPr>
        <a:xfrm>
          <a:off x="1603140" y="291805"/>
          <a:ext cx="6414079" cy="641407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DA8A0-66EE-4AC4-900A-0A0E3E61E31B}">
      <dsp:nvSpPr>
        <dsp:cNvPr id="0" name=""/>
        <dsp:cNvSpPr/>
      </dsp:nvSpPr>
      <dsp:spPr>
        <a:xfrm>
          <a:off x="1485122" y="88329"/>
          <a:ext cx="6414079" cy="641407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1A03C2-D31D-47D2-AAF6-B0441453FDEF}" type="datetimeFigureOut">
              <a:rPr lang="zh-CN" altLang="en-US"/>
              <a:pPr>
                <a:defRPr/>
              </a:pPr>
              <a:t>2012-11-19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181DCC4-FF76-421D-B3D5-55628AB46F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79C27-A6AF-4F8E-B769-818D6D07AE95}" type="datetimeFigureOut">
              <a:rPr lang="zh-CN" altLang="en-US" smtClean="0"/>
              <a:pPr/>
              <a:t>2012-11-19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59D3-08E1-4557-A02A-6BAF458061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baike.baidu.com/view/398553.htm" TargetMode="External"/><Relationship Id="rId13" Type="http://schemas.openxmlformats.org/officeDocument/2006/relationships/hyperlink" Target="http://baike.baidu.com/view/20431.htm" TargetMode="External"/><Relationship Id="rId3" Type="http://schemas.openxmlformats.org/officeDocument/2006/relationships/hyperlink" Target="http://baike.baidu.com/view/3565.htm" TargetMode="External"/><Relationship Id="rId7" Type="http://schemas.openxmlformats.org/officeDocument/2006/relationships/hyperlink" Target="http://baike.baidu.com/view/1458.htm" TargetMode="External"/><Relationship Id="rId12" Type="http://schemas.openxmlformats.org/officeDocument/2006/relationships/hyperlink" Target="http://baike.baidu.com/view/6947.htm" TargetMode="External"/><Relationship Id="rId2" Type="http://schemas.openxmlformats.org/officeDocument/2006/relationships/slide" Target="../slides/slide43.xml"/><Relationship Id="rId16" Type="http://schemas.openxmlformats.org/officeDocument/2006/relationships/hyperlink" Target="http://baike.baidu.com/view/2694918.htm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baike.baidu.com/view/742047.htm" TargetMode="External"/><Relationship Id="rId11" Type="http://schemas.openxmlformats.org/officeDocument/2006/relationships/hyperlink" Target="http://baike.baidu.com/view/46496.htm" TargetMode="External"/><Relationship Id="rId5" Type="http://schemas.openxmlformats.org/officeDocument/2006/relationships/hyperlink" Target="http://baike.baidu.com/view/191614.htm" TargetMode="External"/><Relationship Id="rId15" Type="http://schemas.openxmlformats.org/officeDocument/2006/relationships/hyperlink" Target="http://baike.baidu.com/view/61891.htm" TargetMode="External"/><Relationship Id="rId10" Type="http://schemas.openxmlformats.org/officeDocument/2006/relationships/hyperlink" Target="http://baike.baidu.com/view/2780147.htm" TargetMode="External"/><Relationship Id="rId4" Type="http://schemas.openxmlformats.org/officeDocument/2006/relationships/hyperlink" Target="http://baike.baidu.com/view/1510502.htm" TargetMode="External"/><Relationship Id="rId9" Type="http://schemas.openxmlformats.org/officeDocument/2006/relationships/hyperlink" Target="http://baike.baidu.com/albums/9329/5277596.html" TargetMode="External"/><Relationship Id="rId14" Type="http://schemas.openxmlformats.org/officeDocument/2006/relationships/hyperlink" Target="http://baike.baidu.com/view/95625.htm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“屈平辞赋悬日月，楚王台榭空山丘”</a:t>
            </a:r>
            <a:r>
              <a:rPr lang="en-US" altLang="zh-CN" dirty="0" smtClean="0"/>
              <a:t>—</a:t>
            </a:r>
            <a:r>
              <a:rPr lang="zh-CN" altLang="en-US" sz="1200" b="1" dirty="0" smtClean="0"/>
              <a:t>“偶开天眼窥红尘，可怜自身是凡人”</a:t>
            </a:r>
            <a:r>
              <a:rPr lang="en-US" altLang="zh-CN" sz="1200" b="1" dirty="0" smtClean="0"/>
              <a:t>—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759D3-08E1-4557-A02A-6BAF45806121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冰海沉船</a:t>
            </a:r>
            <a:r>
              <a:rPr lang="en-US" altLang="zh-CN" dirty="0" smtClean="0"/>
              <a:t>》 </a:t>
            </a:r>
            <a:r>
              <a:rPr lang="en-US" dirty="0" smtClean="0"/>
              <a:t>A Night to Remember - Criterion Collection (1958)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　　</a:t>
            </a:r>
            <a:r>
              <a:rPr lang="zh-CN" altLang="en-US" dirty="0" smtClean="0"/>
              <a:t>更多中文片名：铭记的夜晚 、难忘之夜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导演： </a:t>
            </a:r>
            <a:r>
              <a:rPr lang="en-US" dirty="0" smtClean="0"/>
              <a:t>Roy Ward Baker ....(as Roy Baker)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　　</a:t>
            </a:r>
            <a:r>
              <a:rPr lang="zh-CN" altLang="en-US" dirty="0" smtClean="0"/>
              <a:t>编剧：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</a:t>
            </a:r>
            <a:r>
              <a:rPr lang="en-US" dirty="0" smtClean="0"/>
              <a:t>Eric Ambler ....screenplay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　　Walter Lord ....book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　　</a:t>
            </a:r>
            <a:r>
              <a:rPr lang="zh-CN" altLang="en-US" dirty="0" smtClean="0"/>
              <a:t>主演：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</a:t>
            </a:r>
            <a:r>
              <a:rPr lang="en-US" dirty="0" smtClean="0"/>
              <a:t>Kenneth More ....Second Officer Charles Herbert </a:t>
            </a:r>
            <a:r>
              <a:rPr lang="en-US" dirty="0" err="1" smtClean="0"/>
              <a:t>Lightoller</a:t>
            </a:r>
            <a:r>
              <a:rPr lang="en-US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　　Ronald Allen ....Mr. Clarke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　　Robert Ayres ....Maj. Arthur </a:t>
            </a:r>
            <a:r>
              <a:rPr lang="en-US" dirty="0" err="1" smtClean="0"/>
              <a:t>Peuchen</a:t>
            </a:r>
            <a:r>
              <a:rPr lang="en-US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　　</a:t>
            </a:r>
            <a:r>
              <a:rPr lang="zh-CN" altLang="en-US" dirty="0" smtClean="0"/>
              <a:t>影片类型： 动作 </a:t>
            </a:r>
            <a:r>
              <a:rPr lang="en-US" altLang="zh-CN" dirty="0" smtClean="0"/>
              <a:t>/ </a:t>
            </a:r>
            <a:r>
              <a:rPr lang="zh-CN" altLang="en-US" dirty="0" smtClean="0"/>
              <a:t>剧情 </a:t>
            </a:r>
            <a:r>
              <a:rPr lang="en-US" altLang="zh-CN" dirty="0" smtClean="0"/>
              <a:t>/ </a:t>
            </a:r>
            <a:r>
              <a:rPr lang="zh-CN" altLang="en-US" dirty="0" smtClean="0"/>
              <a:t>历史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片长：</a:t>
            </a:r>
            <a:r>
              <a:rPr lang="en-US" altLang="zh-CN" dirty="0" smtClean="0"/>
              <a:t>123 </a:t>
            </a:r>
            <a:r>
              <a:rPr lang="en-US" dirty="0" smtClean="0"/>
              <a:t>min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　　</a:t>
            </a:r>
            <a:r>
              <a:rPr lang="zh-CN" altLang="en-US" dirty="0" smtClean="0"/>
              <a:t>国家</a:t>
            </a:r>
            <a:r>
              <a:rPr lang="en-US" altLang="zh-CN" dirty="0" smtClean="0"/>
              <a:t>/</a:t>
            </a:r>
            <a:r>
              <a:rPr lang="zh-CN" altLang="en-US" dirty="0" smtClean="0"/>
              <a:t>地区： </a:t>
            </a:r>
            <a:r>
              <a:rPr lang="zh-CN" altLang="en-US" dirty="0" smtClean="0">
                <a:hlinkClick r:id="rId3" action="ppaction://hlinkfile"/>
              </a:rPr>
              <a:t>英国</a:t>
            </a:r>
            <a:r>
              <a:rPr lang="zh-CN" altLang="en-US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对白语言： 英语 </a:t>
            </a:r>
            <a:r>
              <a:rPr lang="en-US" altLang="zh-CN" dirty="0" smtClean="0"/>
              <a:t>/ </a:t>
            </a:r>
            <a:r>
              <a:rPr lang="zh-CN" altLang="en-US" dirty="0" smtClean="0"/>
              <a:t>德语 </a:t>
            </a:r>
            <a:r>
              <a:rPr lang="en-US" altLang="zh-CN" dirty="0" smtClean="0"/>
              <a:t>/ </a:t>
            </a:r>
            <a:r>
              <a:rPr lang="zh-CN" altLang="en-US" dirty="0" smtClean="0"/>
              <a:t>意大利语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色彩： 黑白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幅面： </a:t>
            </a:r>
            <a:r>
              <a:rPr lang="en-US" altLang="zh-CN" dirty="0" smtClean="0">
                <a:hlinkClick r:id="rId4" action="ppaction://hlinkfile"/>
              </a:rPr>
              <a:t>35</a:t>
            </a:r>
            <a:r>
              <a:rPr lang="zh-CN" altLang="en-US" dirty="0" smtClean="0">
                <a:hlinkClick r:id="rId4" action="ppaction://hlinkfile"/>
              </a:rPr>
              <a:t>毫米遮幅宽银幕系统</a:t>
            </a:r>
            <a:r>
              <a:rPr lang="zh-CN" altLang="en-US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冰海沉船宣传画</a:t>
            </a:r>
            <a:r>
              <a:rPr lang="en-US" altLang="zh-CN" dirty="0" smtClean="0"/>
              <a:t>(12</a:t>
            </a:r>
            <a:r>
              <a:rPr lang="zh-CN" altLang="en-US" dirty="0" smtClean="0"/>
              <a:t>张</a:t>
            </a:r>
            <a:r>
              <a:rPr lang="en-US" altLang="zh-CN" dirty="0" smtClean="0"/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混音： 单声道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级别：</a:t>
            </a:r>
            <a:r>
              <a:rPr lang="en-US" dirty="0" err="1" smtClean="0"/>
              <a:t>Australia:PG</a:t>
            </a:r>
            <a:r>
              <a:rPr lang="en-US" dirty="0" smtClean="0"/>
              <a:t> / UK:U / Finland:K-16 / Sweden:15 / UK:PG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　　</a:t>
            </a:r>
            <a:r>
              <a:rPr lang="zh-CN" altLang="en-US" dirty="0" smtClean="0"/>
              <a:t>制作成本：</a:t>
            </a:r>
            <a:r>
              <a:rPr lang="en-US" altLang="zh-CN" dirty="0" smtClean="0"/>
              <a:t>$1,680,000 (</a:t>
            </a:r>
            <a:r>
              <a:rPr lang="en-US" dirty="0" smtClean="0"/>
              <a:t>estimated)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　　</a:t>
            </a:r>
            <a:r>
              <a:rPr lang="zh-CN" altLang="en-US" dirty="0" smtClean="0"/>
              <a:t>摄制格式： </a:t>
            </a:r>
            <a:r>
              <a:rPr lang="en-US" altLang="zh-CN" dirty="0" smtClean="0"/>
              <a:t>35 </a:t>
            </a:r>
            <a:r>
              <a:rPr lang="en-US" dirty="0" smtClean="0"/>
              <a:t>mm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　　</a:t>
            </a:r>
            <a:r>
              <a:rPr lang="zh-CN" altLang="en-US" dirty="0" smtClean="0"/>
              <a:t>洗印格式： </a:t>
            </a:r>
            <a:r>
              <a:rPr lang="en-US" altLang="zh-CN" dirty="0" smtClean="0"/>
              <a:t>35 </a:t>
            </a:r>
            <a:r>
              <a:rPr lang="en-US" dirty="0" smtClean="0"/>
              <a:t>mm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/>
              <a:t>一个更真实的泰坦尼克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这里要说的不是</a:t>
            </a:r>
            <a:r>
              <a:rPr lang="en-US" altLang="zh-CN" dirty="0" smtClean="0"/>
              <a:t>1998</a:t>
            </a:r>
            <a:r>
              <a:rPr lang="zh-CN" altLang="en-US" dirty="0" smtClean="0"/>
              <a:t>年风靡全球的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泰坦尼克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，而是</a:t>
            </a:r>
            <a:r>
              <a:rPr lang="en-US" altLang="zh-CN" dirty="0" smtClean="0"/>
              <a:t>1958</a:t>
            </a:r>
            <a:r>
              <a:rPr lang="zh-CN" altLang="en-US" dirty="0" smtClean="0"/>
              <a:t>年默默无闻的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冰海沉船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，英文名字更能说明电影的主旨：</a:t>
            </a:r>
            <a:r>
              <a:rPr lang="en-US" altLang="zh-CN" dirty="0" smtClean="0"/>
              <a:t>《A Night to Remember》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这部片子没有讲赚人眼泪的轰轰烈烈的爱情故事，而是这艘永不沉没之船的沉没过程，以及在这种背景下的众生态。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话务员由于工作疏忽，没有及时给船长传达冰情报告，导致了这艘船撞上冰山。这段细节，完全可以作为管理学的经典教案，充分说明了一个小职员失职对一个大公司的影响。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在沉船事件中，英国绅士们表现出来的风度让人由衷的赞叹，少数人表现出了原始的求生本能，造人唾弃。在救援方面，有人拼死相救，有人隔岸观火。</a:t>
            </a:r>
            <a:r>
              <a:rPr lang="en-US" altLang="zh-CN" dirty="0" smtClean="0"/>
              <a:t>1500</a:t>
            </a:r>
            <a:r>
              <a:rPr lang="zh-CN" altLang="en-US" dirty="0" smtClean="0"/>
              <a:t>人遇难，暴露出来的问题很多，需要慢慢总结。</a:t>
            </a:r>
            <a:endParaRPr lang="en-US" altLang="zh-CN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</a:t>
            </a:r>
            <a:r>
              <a:rPr lang="zh-CN" altLang="en-US" b="1" dirty="0" smtClean="0"/>
              <a:t>◎中文名</a:t>
            </a:r>
            <a:r>
              <a:rPr lang="zh-CN" altLang="en-US" dirty="0" smtClean="0"/>
              <a:t>　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泰坦尼克号</a:t>
            </a:r>
            <a:r>
              <a:rPr lang="en-US" altLang="zh-CN" dirty="0" smtClean="0"/>
              <a:t>》/《</a:t>
            </a:r>
            <a:r>
              <a:rPr lang="zh-CN" altLang="en-US" dirty="0" smtClean="0">
                <a:hlinkClick r:id="rId5" action="ppaction://hlinkfile"/>
              </a:rPr>
              <a:t>铁达尼号</a:t>
            </a:r>
            <a:r>
              <a:rPr lang="en-US" altLang="zh-CN" dirty="0" smtClean="0"/>
              <a:t>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</a:t>
            </a:r>
            <a:r>
              <a:rPr lang="zh-CN" altLang="en-US" b="1" dirty="0" smtClean="0"/>
              <a:t>◎片　名</a:t>
            </a:r>
            <a:r>
              <a:rPr lang="zh-CN" altLang="en-US" dirty="0" smtClean="0"/>
              <a:t>　</a:t>
            </a:r>
            <a:r>
              <a:rPr lang="en-US" altLang="zh-CN" dirty="0" smtClean="0"/>
              <a:t>《Titanic》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</a:t>
            </a:r>
            <a:r>
              <a:rPr lang="zh-CN" altLang="en-US" b="1" dirty="0" smtClean="0"/>
              <a:t>◎年　代</a:t>
            </a:r>
            <a:r>
              <a:rPr lang="zh-CN" altLang="en-US" dirty="0" smtClean="0"/>
              <a:t>　</a:t>
            </a:r>
            <a:r>
              <a:rPr lang="en-US" altLang="zh-CN" dirty="0" smtClean="0"/>
              <a:t>1997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</a:t>
            </a:r>
            <a:r>
              <a:rPr lang="zh-CN" altLang="en-US" b="1" dirty="0" smtClean="0"/>
              <a:t>◎票 房</a:t>
            </a:r>
            <a:r>
              <a:rPr lang="zh-CN" altLang="en-US" dirty="0" smtClean="0"/>
              <a:t> 全球票房</a:t>
            </a:r>
            <a:r>
              <a:rPr lang="en-US" altLang="zh-CN" dirty="0" smtClean="0"/>
              <a:t>1 ,843,201,268</a:t>
            </a:r>
            <a:r>
              <a:rPr lang="zh-CN" altLang="en-US" dirty="0" smtClean="0"/>
              <a:t>美元（至</a:t>
            </a:r>
            <a:r>
              <a:rPr lang="en-US" altLang="zh-CN" dirty="0" smtClean="0"/>
              <a:t>2011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月，影史第二），北美票房</a:t>
            </a:r>
            <a:r>
              <a:rPr lang="en-US" altLang="zh-CN" dirty="0" smtClean="0"/>
              <a:t>600,788,188</a:t>
            </a:r>
            <a:r>
              <a:rPr lang="zh-CN" altLang="en-US" dirty="0" smtClean="0"/>
              <a:t>美元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</a:t>
            </a:r>
            <a:r>
              <a:rPr lang="zh-CN" altLang="en-US" b="1" dirty="0" smtClean="0"/>
              <a:t>◎画面颜色</a:t>
            </a:r>
            <a:r>
              <a:rPr lang="zh-CN" altLang="en-US" dirty="0" smtClean="0"/>
              <a:t>　</a:t>
            </a:r>
            <a:r>
              <a:rPr lang="zh-CN" altLang="en-US" dirty="0" smtClean="0">
                <a:hlinkClick r:id="rId6" action="ppaction://hlinkfile"/>
              </a:rPr>
              <a:t>彩色</a:t>
            </a:r>
            <a:r>
              <a:rPr lang="zh-CN" altLang="en-US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</a:t>
            </a:r>
            <a:r>
              <a:rPr lang="zh-CN" altLang="en-US" b="1" dirty="0" smtClean="0"/>
              <a:t>◎对白语言</a:t>
            </a:r>
            <a:r>
              <a:rPr lang="zh-CN" altLang="en-US" dirty="0" smtClean="0"/>
              <a:t>　</a:t>
            </a:r>
            <a:r>
              <a:rPr lang="zh-CN" altLang="en-US" dirty="0" smtClean="0">
                <a:hlinkClick r:id="rId7" action="ppaction://hlinkfile"/>
              </a:rPr>
              <a:t>英语</a:t>
            </a:r>
            <a:r>
              <a:rPr lang="zh-CN" altLang="en-US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</a:t>
            </a:r>
            <a:r>
              <a:rPr lang="zh-CN" altLang="en-US" b="1" dirty="0" smtClean="0"/>
              <a:t>◎主题曲</a:t>
            </a:r>
            <a:r>
              <a:rPr lang="zh-CN" altLang="en-US" dirty="0" smtClean="0"/>
              <a:t>　</a:t>
            </a:r>
            <a:r>
              <a:rPr lang="en-US" altLang="zh-CN" dirty="0" smtClean="0"/>
              <a:t>《</a:t>
            </a:r>
            <a:r>
              <a:rPr lang="en-US" altLang="zh-CN" dirty="0" smtClean="0">
                <a:hlinkClick r:id="rId8" action="ppaction://hlinkfile"/>
              </a:rPr>
              <a:t>My Heart Will Go On</a:t>
            </a:r>
            <a:r>
              <a:rPr lang="en-US" altLang="zh-CN" dirty="0" smtClean="0"/>
              <a:t>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 </a:t>
            </a:r>
            <a:r>
              <a:rPr lang="zh-CN" altLang="en-US" dirty="0" smtClean="0">
                <a:hlinkClick r:id="rId9" tooltip="查看图片"/>
              </a:rPr>
              <a:t>  </a:t>
            </a:r>
            <a:r>
              <a:rPr lang="zh-CN" altLang="en-US" dirty="0" smtClean="0"/>
              <a:t> 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泰坦尼克号</a:t>
            </a:r>
            <a:r>
              <a:rPr lang="en-US" altLang="zh-CN" dirty="0" smtClean="0"/>
              <a:t>》</a:t>
            </a:r>
            <a:r>
              <a:rPr lang="zh-CN" altLang="en-US" dirty="0" smtClean="0"/>
              <a:t>中国版海报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/>
              <a:t>◎发行</a:t>
            </a:r>
            <a:r>
              <a:rPr lang="zh-CN" altLang="en-US" dirty="0" smtClean="0"/>
              <a:t>　</a:t>
            </a:r>
            <a:r>
              <a:rPr lang="en-US" altLang="zh-CN" dirty="0" smtClean="0">
                <a:hlinkClick r:id="rId10" action="ppaction://hlinkfile"/>
              </a:rPr>
              <a:t>20</a:t>
            </a:r>
            <a:r>
              <a:rPr lang="zh-CN" altLang="en-US" dirty="0" smtClean="0">
                <a:hlinkClick r:id="rId10" action="ppaction://hlinkfile"/>
              </a:rPr>
              <a:t>世纪福克斯公司</a:t>
            </a:r>
            <a:r>
              <a:rPr lang="zh-CN" altLang="en-US" dirty="0" smtClean="0"/>
              <a:t> </a:t>
            </a:r>
            <a:r>
              <a:rPr lang="zh-CN" altLang="en-US" dirty="0" smtClean="0">
                <a:hlinkClick r:id="rId11" action="ppaction://hlinkfile"/>
              </a:rPr>
              <a:t>派拉蒙影业公司</a:t>
            </a:r>
            <a:r>
              <a:rPr lang="zh-CN" altLang="en-US" dirty="0" smtClean="0"/>
              <a:t>（两者合拍）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这部影片奇迹般地、空前地卖座使它成为</a:t>
            </a:r>
            <a:r>
              <a:rPr lang="zh-CN" altLang="en-US" dirty="0" smtClean="0">
                <a:hlinkClick r:id="rId12" action="ppaction://hlinkfile"/>
              </a:rPr>
              <a:t>好莱坞</a:t>
            </a:r>
            <a:r>
              <a:rPr lang="en-US" altLang="zh-CN" dirty="0" smtClean="0"/>
              <a:t>20</a:t>
            </a:r>
            <a:r>
              <a:rPr lang="zh-CN" altLang="en-US" dirty="0" smtClean="0"/>
              <a:t>世纪末的象征（也许就像当年的</a:t>
            </a:r>
            <a:r>
              <a:rPr lang="en-US" altLang="zh-CN" dirty="0" smtClean="0"/>
              <a:t>《</a:t>
            </a:r>
            <a:r>
              <a:rPr lang="zh-CN" altLang="en-US" dirty="0" smtClean="0">
                <a:hlinkClick r:id="rId13" action="ppaction://hlinkfile"/>
              </a:rPr>
              <a:t>飘</a:t>
            </a:r>
            <a:r>
              <a:rPr lang="en-US" altLang="zh-CN" dirty="0" smtClean="0"/>
              <a:t>》</a:t>
            </a:r>
            <a:r>
              <a:rPr lang="zh-CN" altLang="en-US" dirty="0" smtClean="0"/>
              <a:t>一样），詹姆斯</a:t>
            </a:r>
            <a:r>
              <a:rPr lang="en-US" altLang="zh-CN" dirty="0" smtClean="0"/>
              <a:t>·</a:t>
            </a:r>
            <a:r>
              <a:rPr lang="zh-CN" altLang="en-US" dirty="0" smtClean="0"/>
              <a:t>卡梅隆已经登上了世界商业电影的最高峰。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　　该片是当时电影史上第一昂贵的电影，全球</a:t>
            </a:r>
            <a:r>
              <a:rPr lang="zh-CN" altLang="en-US" dirty="0" smtClean="0">
                <a:hlinkClick r:id="rId14" action="ppaction://hlinkfile"/>
              </a:rPr>
              <a:t>票房</a:t>
            </a:r>
            <a:r>
              <a:rPr lang="zh-CN" altLang="en-US" dirty="0" smtClean="0"/>
              <a:t>收入为</a:t>
            </a:r>
            <a:r>
              <a:rPr lang="en-US" altLang="zh-CN" dirty="0" smtClean="0"/>
              <a:t>18.45</a:t>
            </a:r>
            <a:r>
              <a:rPr lang="zh-CN" altLang="en-US" dirty="0" smtClean="0"/>
              <a:t>亿美元（北美地区为</a:t>
            </a:r>
            <a:r>
              <a:rPr lang="en-US" altLang="zh-CN" dirty="0" smtClean="0"/>
              <a:t>6</a:t>
            </a:r>
            <a:r>
              <a:rPr lang="zh-CN" altLang="en-US" dirty="0" smtClean="0"/>
              <a:t>亿美元，</a:t>
            </a:r>
            <a:r>
              <a:rPr lang="zh-CN" altLang="en-US" dirty="0" smtClean="0">
                <a:hlinkClick r:id="rId15" action="ppaction://hlinkfile"/>
              </a:rPr>
              <a:t>中国</a:t>
            </a:r>
            <a:r>
              <a:rPr lang="en-US" altLang="zh-CN" dirty="0" smtClean="0"/>
              <a:t>3.6</a:t>
            </a:r>
            <a:r>
              <a:rPr lang="zh-CN" altLang="en-US" dirty="0" smtClean="0"/>
              <a:t>亿人民币），是位居全球及北美地区历史单部影片票房的第二名，仅次于詹姆斯</a:t>
            </a:r>
            <a:r>
              <a:rPr lang="en-US" altLang="zh-CN" dirty="0" smtClean="0"/>
              <a:t>·</a:t>
            </a:r>
            <a:r>
              <a:rPr lang="zh-CN" altLang="en-US" dirty="0" smtClean="0"/>
              <a:t>卡梅隆执导的另一部影片，</a:t>
            </a:r>
            <a:r>
              <a:rPr lang="en-US" altLang="zh-CN" dirty="0" smtClean="0"/>
              <a:t>2009</a:t>
            </a:r>
            <a:r>
              <a:rPr lang="zh-CN" altLang="en-US" dirty="0" smtClean="0"/>
              <a:t>年已上映的</a:t>
            </a:r>
            <a:r>
              <a:rPr lang="en-US" altLang="zh-CN" dirty="0" smtClean="0"/>
              <a:t>《</a:t>
            </a:r>
            <a:r>
              <a:rPr lang="zh-CN" altLang="en-US" dirty="0" smtClean="0">
                <a:hlinkClick r:id="rId16" action="ppaction://hlinkfile"/>
              </a:rPr>
              <a:t>阿凡达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08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320DAC-BB8B-48B5-AB7B-E038A81C1537}" type="slidenum">
              <a:rPr lang="zh-CN" altLang="en-US" smtClean="0"/>
              <a:pPr/>
              <a:t>43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759D3-08E1-4557-A02A-6BAF45806121}" type="slidenum">
              <a:rPr lang="zh-CN" altLang="en-US" smtClean="0"/>
              <a:pPr/>
              <a:t>59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759D3-08E1-4557-A02A-6BAF45806121}" type="slidenum">
              <a:rPr lang="zh-CN" altLang="en-US" smtClean="0"/>
              <a:pPr/>
              <a:t>60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93782-851A-4C86-A30D-D91FCA824CDE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E127-0A25-4A48-AE1C-B7A45672B8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3E16A-D83E-4900-920B-9B8523218DBF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C7C5-1F37-4C8C-A7B6-5D5C792B94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6373A8-1AB7-481D-B2E7-2BD499F5A6D5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A53AA3-130B-413C-BE3E-1F8AB8FEF5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FAF0B-EC0F-4A5A-B976-8C0AD121C7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9336-9893-41C6-BFD2-E3C5F2D8D761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8AFE9-B1E8-4935-AA82-4F8B8E7724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977BA-298C-4581-B848-63CE0321D31D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CD1B-A8A9-4491-B54B-5262E48E46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F120-CE37-4281-A2F8-D0ED23667A17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EE308-ABC4-4E0D-A87E-591CEF13D7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570E-BFD8-44D9-A6BB-E97A3C3AE319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757F1-44F3-4A59-B946-D37269BA0D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1E5B-EBFD-43A0-A8AC-F01EB98CFCCF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3F3AB-30A1-47D4-AFC9-322D5ACBCF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E157-8D21-43AA-A857-6E14C9E1D02A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A815E-E6DF-492A-95E1-664155253A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B82E-780B-4246-A886-2F162D8FCDA2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727EC-D167-42A6-8D0C-D1F46CB839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28625" y="714375"/>
            <a:ext cx="8229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714500"/>
            <a:ext cx="8229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429375"/>
            <a:ext cx="971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i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4EA13C-4821-4D86-B609-F8905B6A4640}" type="datetime1">
              <a:rPr lang="zh-CN" altLang="en-US" smtClean="0"/>
              <a:pPr>
                <a:defRPr/>
              </a:pPr>
              <a:t>2012-11-19</a:t>
            </a:fld>
            <a:endParaRPr lang="zh-CN" altLang="en-US" dirty="0"/>
          </a:p>
        </p:txBody>
      </p:sp>
      <p:pic>
        <p:nvPicPr>
          <p:cNvPr id="1029" name="图片 6" descr="cpc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313" y="90488"/>
            <a:ext cx="752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071538" y="202148"/>
            <a:ext cx="552593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Party School of the Central Committee of C.P.C</a:t>
            </a:r>
            <a:endParaRPr lang="zh-CN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1031" name="图片 8" descr="200710711282412150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1063" y="621506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37147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B311143-3E31-481B-9F1A-DC1F2D265B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隶书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1.xml"/><Relationship Id="rId1" Type="http://schemas.openxmlformats.org/officeDocument/2006/relationships/video" Target="file:///G:\video\&#22823;&#22269;&#23835;&#36215;&#29255;&#27573;.wm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500002" y="928670"/>
          <a:ext cx="864399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8" name="副标题 4"/>
          <p:cNvSpPr>
            <a:spLocks noGrp="1"/>
          </p:cNvSpPr>
          <p:nvPr>
            <p:ph type="subTitle" idx="1"/>
          </p:nvPr>
        </p:nvSpPr>
        <p:spPr>
          <a:xfrm>
            <a:off x="1357313" y="4394200"/>
            <a:ext cx="6400800" cy="1195388"/>
          </a:xfrm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ea typeface="黑体" pitchFamily="2" charset="-122"/>
              </a:rPr>
              <a:t>中央党校   文史部</a:t>
            </a:r>
            <a:endParaRPr lang="en-US" altLang="zh-CN" sz="2800" b="1" dirty="0" smtClean="0">
              <a:solidFill>
                <a:schemeClr val="tx1"/>
              </a:solidFill>
              <a:ea typeface="黑体" pitchFamily="2" charset="-122"/>
            </a:endParaRPr>
          </a:p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ea typeface="黑体" pitchFamily="2" charset="-122"/>
              </a:rPr>
              <a:t>周熙明</a:t>
            </a:r>
            <a:r>
              <a:rPr lang="zh-CN" altLang="en-US" b="1" dirty="0" smtClean="0">
                <a:solidFill>
                  <a:schemeClr val="tx1"/>
                </a:solidFill>
                <a:ea typeface="黑体" pitchFamily="2" charset="-122"/>
              </a:rPr>
              <a:t>   </a:t>
            </a:r>
          </a:p>
        </p:txBody>
      </p:sp>
      <p:pic>
        <p:nvPicPr>
          <p:cNvPr id="14339" name="Picture 3" descr="C:\Documents and Settings\周熙明\桌面\熙明之印\20071071129562562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3429000"/>
            <a:ext cx="5016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等腰三角形 5"/>
          <p:cNvSpPr/>
          <p:nvPr/>
        </p:nvSpPr>
        <p:spPr>
          <a:xfrm>
            <a:off x="-1188640" y="256490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7200" b="1" dirty="0" smtClean="0">
                <a:solidFill>
                  <a:srgbClr val="6600FF"/>
                </a:solidFill>
              </a:rPr>
              <a:t>二</a:t>
            </a:r>
            <a:r>
              <a:rPr lang="en-US" altLang="zh-CN" sz="7200" b="1" dirty="0" smtClean="0">
                <a:solidFill>
                  <a:srgbClr val="6600FF"/>
                </a:solidFill>
              </a:rPr>
              <a:t>.</a:t>
            </a:r>
            <a:r>
              <a:rPr lang="en-US" altLang="zh-CN" b="1" dirty="0" smtClean="0">
                <a:solidFill>
                  <a:srgbClr val="6600FF"/>
                </a:solidFill>
              </a:rPr>
              <a:t>.</a:t>
            </a:r>
            <a:r>
              <a:rPr lang="zh-CN" altLang="en-US" sz="4400" b="1" dirty="0" smtClean="0">
                <a:solidFill>
                  <a:srgbClr val="6600FF"/>
                </a:solidFill>
              </a:rPr>
              <a:t>怎样理解</a:t>
            </a:r>
            <a:r>
              <a:rPr lang="en-US" altLang="zh-CN" sz="4400" b="1" dirty="0" smtClean="0">
                <a:solidFill>
                  <a:srgbClr val="6600FF"/>
                </a:solidFill>
              </a:rPr>
              <a:t>”</a:t>
            </a:r>
            <a:r>
              <a:rPr lang="zh-CN" altLang="en-US" sz="4400" b="1" dirty="0" smtClean="0">
                <a:solidFill>
                  <a:srgbClr val="6600FF"/>
                </a:solidFill>
              </a:rPr>
              <a:t>文化强国</a:t>
            </a:r>
            <a:r>
              <a:rPr lang="en-US" altLang="zh-CN" sz="4400" b="1" dirty="0" smtClean="0">
                <a:solidFill>
                  <a:srgbClr val="6600FF"/>
                </a:solidFill>
              </a:rPr>
              <a:t>”</a:t>
            </a:r>
            <a:r>
              <a:rPr lang="zh-CN" altLang="en-US" sz="4400" b="1" dirty="0" smtClean="0">
                <a:solidFill>
                  <a:srgbClr val="6600FF"/>
                </a:solidFill>
              </a:rPr>
              <a:t>这一概念</a:t>
            </a:r>
            <a:r>
              <a:rPr lang="en-US" altLang="zh-CN" sz="4400" b="1" dirty="0" smtClean="0">
                <a:solidFill>
                  <a:srgbClr val="6600FF"/>
                </a:solidFill>
              </a:rPr>
              <a:t>?</a:t>
            </a:r>
            <a:endParaRPr lang="en-US" altLang="zh-CN" b="1" dirty="0" smtClean="0">
              <a:solidFill>
                <a:srgbClr val="6600FF"/>
              </a:solidFill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33CC"/>
                </a:solidFill>
              </a:rPr>
              <a:t>我党在中国担当什么角色？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是一个现代民族国家的执政党</a:t>
            </a:r>
            <a:endParaRPr lang="en-US" altLang="zh-CN" dirty="0" smtClean="0"/>
          </a:p>
          <a:p>
            <a:r>
              <a:rPr lang="zh-CN" altLang="en-US" dirty="0" smtClean="0"/>
              <a:t>是 一个 超大规模 的现代国家的 唯一执政党，领导党</a:t>
            </a:r>
            <a:endParaRPr lang="en-US" altLang="zh-CN" dirty="0" smtClean="0"/>
          </a:p>
          <a:p>
            <a:r>
              <a:rPr lang="zh-CN" altLang="en-US" dirty="0" smtClean="0"/>
              <a:t>是世界上独一无二五千年没有中断的那个文明的守护者</a:t>
            </a:r>
            <a:endParaRPr lang="en-US" altLang="zh-CN" dirty="0" smtClean="0"/>
          </a:p>
          <a:p>
            <a:r>
              <a:rPr lang="zh-CN" altLang="en-US" dirty="0" smtClean="0"/>
              <a:t>是儒家精英集团的现代继承人 </a:t>
            </a:r>
            <a:endParaRPr lang="en-US" altLang="zh-CN" dirty="0" smtClean="0"/>
          </a:p>
          <a:p>
            <a:r>
              <a:rPr lang="zh-CN" altLang="en-US" dirty="0" smtClean="0"/>
              <a:t> 是致力于让走入困境的人类文明迎来转机的探索者</a:t>
            </a:r>
          </a:p>
          <a:p>
            <a:pPr>
              <a:buNone/>
            </a:pPr>
            <a:r>
              <a:rPr lang="zh-CN" altLang="en-US" dirty="0" smtClean="0"/>
              <a:t>   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373A8-1AB7-481D-B2E7-2BD499F5A6D5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466503"/>
          </a:xfrm>
        </p:spPr>
        <p:txBody>
          <a:bodyPr/>
          <a:lstStyle/>
          <a:p>
            <a:r>
              <a:rPr lang="zh-CN" altLang="zh-CN" sz="3200" b="1" dirty="0" smtClean="0">
                <a:solidFill>
                  <a:schemeClr val="tx1"/>
                </a:solidFill>
              </a:rPr>
              <a:t>建设社会主义文化强国，就是要着力推动社会主义先进文化更加深入人心，推动社会主义精神文明和物质文明全面发展，不断开创全民族文化创造活力持续迸发、社会文化生活更加丰富多彩、人民基本文化权益得到更好保障、人民思想道德素质和科学文化素质全面提高的新局面，建设中华民族共有精神家园，为人类文明进步作出更大贡献。</a:t>
            </a:r>
            <a:endParaRPr lang="zh-CN" altLang="zh-CN" sz="3200" b="1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6600" dirty="0" smtClean="0">
                <a:solidFill>
                  <a:schemeClr val="tx1"/>
                </a:solidFill>
              </a:rPr>
              <a:t>文化强国不是简单地把文化作为实现强国目的的手段</a:t>
            </a:r>
            <a:endParaRPr lang="zh-CN" altLang="en-US" sz="6600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786" y="5572140"/>
            <a:ext cx="7772400" cy="1000132"/>
          </a:xfrm>
        </p:spPr>
        <p:txBody>
          <a:bodyPr/>
          <a:lstStyle/>
          <a:p>
            <a:endParaRPr lang="zh-CN" altLang="en-US" sz="6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357454"/>
          </a:xfrm>
        </p:spPr>
        <p:txBody>
          <a:bodyPr/>
          <a:lstStyle/>
          <a:p>
            <a:r>
              <a:rPr lang="zh-CN" altLang="en-US" sz="60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让我们以文化的方式来思考文化问题</a:t>
            </a:r>
            <a:endParaRPr lang="zh-CN" altLang="en-US" sz="6000" b="1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5786" y="4643446"/>
            <a:ext cx="7772400" cy="1500187"/>
          </a:xfrm>
        </p:spPr>
        <p:txBody>
          <a:bodyPr/>
          <a:lstStyle/>
          <a:p>
            <a:r>
              <a:rPr lang="zh-CN" altLang="en-US" sz="6000" b="1" dirty="0" smtClean="0">
                <a:solidFill>
                  <a:srgbClr val="6600CC"/>
                </a:solidFill>
              </a:rPr>
              <a:t>在关乎心灵情感价值信仰的问题上没有唯一的真理</a:t>
            </a:r>
            <a:r>
              <a:rPr lang="en-US" altLang="zh-CN" sz="6000" b="1" dirty="0" smtClean="0">
                <a:solidFill>
                  <a:srgbClr val="6600CC"/>
                </a:solidFill>
              </a:rPr>
              <a:t/>
            </a:r>
            <a:br>
              <a:rPr lang="en-US" altLang="zh-CN" sz="6000" b="1" dirty="0" smtClean="0">
                <a:solidFill>
                  <a:srgbClr val="6600CC"/>
                </a:solidFill>
              </a:rPr>
            </a:br>
            <a:endParaRPr lang="zh-CN" altLang="en-US" sz="6000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4348" y="5643578"/>
            <a:ext cx="7772400" cy="263520"/>
          </a:xfrm>
        </p:spPr>
        <p:txBody>
          <a:bodyPr/>
          <a:lstStyle/>
          <a:p>
            <a:r>
              <a:rPr lang="zh-CN" altLang="en-US" sz="6000" b="1" dirty="0" smtClean="0">
                <a:solidFill>
                  <a:srgbClr val="7030A0"/>
                </a:solidFill>
              </a:rPr>
              <a:t>讲文化往往不是给我们的大脑容器增添信息，而是去掉某些多余的东西</a:t>
            </a:r>
            <a:endParaRPr lang="zh-CN" altLang="en-US" sz="6000" b="1" dirty="0">
              <a:solidFill>
                <a:srgbClr val="7030A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规律与</a:t>
            </a:r>
            <a:r>
              <a:rPr lang="zh-CN" altLang="en-US" sz="4800" dirty="0" smtClean="0">
                <a:solidFill>
                  <a:srgbClr val="6600FF"/>
                </a:solidFill>
              </a:rPr>
              <a:t>命运</a:t>
            </a:r>
            <a:endParaRPr lang="zh-CN" altLang="en-US" sz="4800" dirty="0">
              <a:solidFill>
                <a:srgbClr val="66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800" dirty="0" smtClean="0"/>
              <a:t>不要把历史的（已经发生的事的）</a:t>
            </a:r>
            <a:r>
              <a:rPr lang="zh-CN" altLang="en-US" sz="4800" b="1" dirty="0" smtClean="0">
                <a:solidFill>
                  <a:srgbClr val="6600FF"/>
                </a:solidFill>
              </a:rPr>
              <a:t>轨迹</a:t>
            </a:r>
            <a:r>
              <a:rPr lang="zh-CN" altLang="en-US" sz="4800" dirty="0" smtClean="0">
                <a:solidFill>
                  <a:srgbClr val="6600FF"/>
                </a:solidFill>
              </a:rPr>
              <a:t> </a:t>
            </a:r>
            <a:r>
              <a:rPr lang="zh-CN" altLang="en-US" sz="4800" dirty="0" smtClean="0"/>
              <a:t>等同于事先可以铺设的通向未来的</a:t>
            </a:r>
            <a:r>
              <a:rPr lang="zh-CN" altLang="en-US" sz="4800" b="1" dirty="0" smtClean="0">
                <a:solidFill>
                  <a:srgbClr val="6600FF"/>
                </a:solidFill>
              </a:rPr>
              <a:t>轨道</a:t>
            </a:r>
            <a:r>
              <a:rPr lang="en-US" altLang="zh-CN" sz="4800" b="1" dirty="0" smtClean="0">
                <a:solidFill>
                  <a:srgbClr val="6600FF"/>
                </a:solidFill>
              </a:rPr>
              <a:t>.</a:t>
            </a:r>
          </a:p>
          <a:p>
            <a:r>
              <a:rPr lang="zh-CN" altLang="en-US" sz="4800" b="1" dirty="0" smtClean="0"/>
              <a:t>人文历史领域是充满</a:t>
            </a:r>
            <a:r>
              <a:rPr lang="zh-CN" altLang="en-US" sz="4800" b="1" dirty="0" smtClean="0">
                <a:solidFill>
                  <a:srgbClr val="6600CC"/>
                </a:solidFill>
              </a:rPr>
              <a:t>随机性不可预测性</a:t>
            </a:r>
            <a:r>
              <a:rPr lang="zh-CN" altLang="en-US" sz="4800" b="1" dirty="0" smtClean="0"/>
              <a:t>的领域</a:t>
            </a:r>
            <a:endParaRPr lang="zh-CN" altLang="en-US" sz="4800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373A8-1AB7-481D-B2E7-2BD499F5A6D5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6600CC"/>
                </a:solidFill>
              </a:rPr>
              <a:t>人的双重性 </a:t>
            </a:r>
            <a:endParaRPr lang="zh-CN" altLang="en-US" dirty="0">
              <a:solidFill>
                <a:srgbClr val="6600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14887"/>
          </a:xfrm>
        </p:spPr>
        <p:txBody>
          <a:bodyPr/>
          <a:lstStyle/>
          <a:p>
            <a:r>
              <a:rPr lang="zh-CN" altLang="en-US" b="1" dirty="0" smtClean="0"/>
              <a:t>肉身与心灵：物的欲求到心灵的追求，动物的快感到人的美感</a:t>
            </a:r>
            <a:endParaRPr lang="en-US" altLang="zh-CN" b="1" dirty="0" smtClean="0"/>
          </a:p>
          <a:p>
            <a:r>
              <a:rPr lang="zh-CN" altLang="en-US" b="1" dirty="0" smtClean="0">
                <a:solidFill>
                  <a:srgbClr val="6600CC"/>
                </a:solidFill>
              </a:rPr>
              <a:t>兽性与神性</a:t>
            </a:r>
            <a:r>
              <a:rPr lang="zh-CN" altLang="en-US" b="1" dirty="0" smtClean="0"/>
              <a:t>：</a:t>
            </a:r>
            <a:r>
              <a:rPr lang="zh-CN" altLang="en-US" b="1" dirty="0" smtClean="0">
                <a:solidFill>
                  <a:srgbClr val="6600CC"/>
                </a:solidFill>
              </a:rPr>
              <a:t>人是由兽到神的空中索道</a:t>
            </a:r>
            <a:endParaRPr lang="en-US" altLang="zh-CN" b="1" dirty="0" smtClean="0">
              <a:solidFill>
                <a:srgbClr val="6600CC"/>
              </a:solidFill>
            </a:endParaRPr>
          </a:p>
          <a:p>
            <a:r>
              <a:rPr lang="zh-CN" altLang="en-US" b="1" dirty="0" smtClean="0"/>
              <a:t>客体与主体：既受制于必然又驾驭必然</a:t>
            </a:r>
            <a:endParaRPr lang="en-US" altLang="zh-CN" b="1" dirty="0" smtClean="0"/>
          </a:p>
          <a:p>
            <a:r>
              <a:rPr lang="zh-CN" altLang="en-US" b="1" dirty="0" smtClean="0">
                <a:solidFill>
                  <a:srgbClr val="6600CC"/>
                </a:solidFill>
              </a:rPr>
              <a:t>必然与自由</a:t>
            </a:r>
            <a:r>
              <a:rPr lang="zh-CN" altLang="en-US" b="1" dirty="0" smtClean="0"/>
              <a:t>：</a:t>
            </a:r>
            <a:r>
              <a:rPr lang="zh-CN" altLang="en-US" b="1" dirty="0" smtClean="0">
                <a:solidFill>
                  <a:srgbClr val="6600CC"/>
                </a:solidFill>
              </a:rPr>
              <a:t>在必然性的舞台上求自由</a:t>
            </a:r>
            <a:endParaRPr lang="en-US" altLang="zh-CN" b="1" dirty="0" smtClean="0">
              <a:solidFill>
                <a:srgbClr val="6600CC"/>
              </a:solidFill>
            </a:endParaRPr>
          </a:p>
          <a:p>
            <a:r>
              <a:rPr lang="zh-CN" altLang="en-US" b="1" dirty="0" smtClean="0"/>
              <a:t>为器与求道</a:t>
            </a:r>
            <a:r>
              <a:rPr lang="zh-CN" altLang="en-US" b="1" dirty="0" smtClean="0">
                <a:solidFill>
                  <a:srgbClr val="6600CC"/>
                </a:solidFill>
              </a:rPr>
              <a:t>：</a:t>
            </a:r>
            <a:r>
              <a:rPr lang="zh-CN" altLang="en-US" b="1" dirty="0" smtClean="0"/>
              <a:t>从为学日增到为道日损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373A8-1AB7-481D-B2E7-2BD499F5A6D5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4800" b="1" dirty="0" smtClean="0">
                <a:solidFill>
                  <a:srgbClr val="6600CC"/>
                </a:solidFill>
              </a:rPr>
              <a:t>人类同时生活在两个空间</a:t>
            </a:r>
            <a:endParaRPr lang="en-US" altLang="zh-CN" sz="4800" b="1" dirty="0" smtClean="0">
              <a:solidFill>
                <a:srgbClr val="6600CC"/>
              </a:solidFill>
            </a:endParaRPr>
          </a:p>
          <a:p>
            <a:pPr>
              <a:buNone/>
            </a:pPr>
            <a:r>
              <a:rPr lang="zh-CN" altLang="en-US" sz="4000" b="1" dirty="0" smtClean="0"/>
              <a:t>可以进行精确的数学计算和严密的逻辑推理的冷冰冰硬梆梆的</a:t>
            </a:r>
            <a:r>
              <a:rPr lang="zh-CN" altLang="en-US" sz="4000" b="1" dirty="0" smtClean="0">
                <a:solidFill>
                  <a:srgbClr val="6600CC"/>
                </a:solidFill>
              </a:rPr>
              <a:t>物的空间</a:t>
            </a:r>
            <a:endParaRPr lang="en-US" altLang="zh-CN" sz="4000" b="1" dirty="0" smtClean="0">
              <a:solidFill>
                <a:srgbClr val="6600CC"/>
              </a:solidFill>
            </a:endParaRPr>
          </a:p>
          <a:p>
            <a:pPr>
              <a:buNone/>
            </a:pPr>
            <a:r>
              <a:rPr lang="zh-CN" altLang="en-US" sz="4000" b="1" dirty="0" smtClean="0"/>
              <a:t>无法被逻辑和数字覆盖的虚呼呼暖融融的</a:t>
            </a:r>
            <a:r>
              <a:rPr lang="zh-CN" altLang="en-US" sz="4000" b="1" dirty="0" smtClean="0">
                <a:solidFill>
                  <a:srgbClr val="6600CC"/>
                </a:solidFill>
              </a:rPr>
              <a:t>心的空间</a:t>
            </a:r>
            <a:endParaRPr lang="zh-CN" altLang="en-US" sz="4400" b="1" dirty="0" smtClean="0">
              <a:solidFill>
                <a:srgbClr val="6600CC"/>
              </a:solidFill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373A8-1AB7-481D-B2E7-2BD499F5A6D5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32656"/>
            <a:ext cx="7772400" cy="5688632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,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扎实推进社会主义文化强国建设</a:t>
            </a:r>
            <a:endParaRPr lang="zh-CN" altLang="zh-CN" dirty="0" smtClean="0">
              <a:solidFill>
                <a:srgbClr val="FF0000"/>
              </a:solidFill>
            </a:endParaRPr>
          </a:p>
          <a:p>
            <a:r>
              <a:rPr lang="zh-CN" altLang="zh-CN" dirty="0" smtClean="0">
                <a:solidFill>
                  <a:srgbClr val="0033CC"/>
                </a:solidFill>
              </a:rPr>
              <a:t>建设社会主义文化强国、实现中华文化繁荣兴盛的任务历史性的摆在了中国人民的面前。</a:t>
            </a:r>
          </a:p>
          <a:p>
            <a:r>
              <a:rPr lang="zh-CN" altLang="zh-CN" dirty="0" smtClean="0">
                <a:solidFill>
                  <a:srgbClr val="0033CC"/>
                </a:solidFill>
              </a:rPr>
              <a:t>一是要加强社会主义核心价值体系建设。</a:t>
            </a:r>
            <a:endParaRPr lang="en-US" altLang="zh-CN" dirty="0" smtClean="0">
              <a:solidFill>
                <a:srgbClr val="0033CC"/>
              </a:solidFill>
            </a:endParaRPr>
          </a:p>
          <a:p>
            <a:r>
              <a:rPr lang="zh-CN" altLang="zh-CN" dirty="0" smtClean="0">
                <a:solidFill>
                  <a:srgbClr val="0033CC"/>
                </a:solidFill>
              </a:rPr>
              <a:t>二是要全面提高公民道德素质。</a:t>
            </a:r>
            <a:endParaRPr lang="en-US" altLang="zh-CN" dirty="0" smtClean="0">
              <a:solidFill>
                <a:srgbClr val="0033CC"/>
              </a:solidFill>
            </a:endParaRPr>
          </a:p>
          <a:p>
            <a:r>
              <a:rPr lang="zh-CN" altLang="zh-CN" dirty="0" smtClean="0">
                <a:solidFill>
                  <a:srgbClr val="0033CC"/>
                </a:solidFill>
              </a:rPr>
              <a:t>三是要丰富人民精神文化生活。</a:t>
            </a:r>
            <a:endParaRPr lang="en-US" altLang="zh-CN" dirty="0" smtClean="0">
              <a:solidFill>
                <a:srgbClr val="0033CC"/>
              </a:solidFill>
            </a:endParaRPr>
          </a:p>
          <a:p>
            <a:r>
              <a:rPr lang="zh-CN" altLang="zh-CN" dirty="0" smtClean="0">
                <a:solidFill>
                  <a:srgbClr val="0033CC"/>
                </a:solidFill>
              </a:rPr>
              <a:t>四是要增强文化整体实力和竞争力。</a:t>
            </a:r>
          </a:p>
          <a:p>
            <a:r>
              <a:rPr lang="zh-CN" altLang="zh-CN" dirty="0" smtClean="0">
                <a:solidFill>
                  <a:srgbClr val="0033CC"/>
                </a:solidFill>
              </a:rPr>
              <a:t>倡导富强、民主、文明、和谐</a:t>
            </a:r>
          </a:p>
          <a:p>
            <a:r>
              <a:rPr lang="zh-CN" altLang="zh-CN" dirty="0" smtClean="0">
                <a:solidFill>
                  <a:srgbClr val="0033CC"/>
                </a:solidFill>
              </a:rPr>
              <a:t>倡导自由、平等、公正、法治</a:t>
            </a:r>
          </a:p>
          <a:p>
            <a:r>
              <a:rPr lang="zh-CN" altLang="zh-CN" dirty="0" smtClean="0">
                <a:solidFill>
                  <a:srgbClr val="0033CC"/>
                </a:solidFill>
              </a:rPr>
              <a:t>倡导爱国、敬业、诚信、友善</a:t>
            </a:r>
          </a:p>
          <a:p>
            <a:r>
              <a:rPr lang="en-US" altLang="zh-CN" dirty="0" smtClean="0"/>
              <a:t> </a:t>
            </a:r>
            <a:endParaRPr lang="zh-CN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4400" dirty="0" smtClean="0">
                <a:solidFill>
                  <a:srgbClr val="0033CC"/>
                </a:solidFill>
              </a:rPr>
              <a:t>爱因斯坦：</a:t>
            </a:r>
            <a:endParaRPr lang="en-US" altLang="zh-CN" sz="44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zh-CN" altLang="en-US" sz="5400" dirty="0" smtClean="0"/>
              <a:t>不是所有有价值的东西都能计算，</a:t>
            </a:r>
            <a:endParaRPr lang="en-US" altLang="zh-CN" sz="5400" dirty="0" smtClean="0"/>
          </a:p>
          <a:p>
            <a:pPr>
              <a:buNone/>
            </a:pPr>
            <a:r>
              <a:rPr lang="zh-CN" altLang="en-US" sz="5400" dirty="0" smtClean="0"/>
              <a:t>不是所有能计算的东西都有价值</a:t>
            </a:r>
            <a:endParaRPr lang="zh-CN" altLang="en-US" sz="5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373A8-1AB7-481D-B2E7-2BD499F5A6D5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 flipH="1">
            <a:off x="457200" y="1714500"/>
            <a:ext cx="8229600" cy="4714875"/>
          </a:xfrm>
        </p:spPr>
        <p:txBody>
          <a:bodyPr/>
          <a:lstStyle/>
          <a:p>
            <a:pPr>
              <a:buNone/>
            </a:pPr>
            <a:r>
              <a:rPr lang="zh-CN" altLang="en-US" sz="5400" b="1" dirty="0" smtClean="0">
                <a:solidFill>
                  <a:srgbClr val="6600CC"/>
                </a:solidFill>
              </a:rPr>
              <a:t>健康的生命、饱满的人格、幸福的生活、科学的发展、健全的社会，</a:t>
            </a:r>
            <a:endParaRPr lang="en-US" altLang="zh-CN" sz="5400" b="1" dirty="0" smtClean="0">
              <a:solidFill>
                <a:srgbClr val="6600CC"/>
              </a:solidFill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6600CC"/>
                </a:solidFill>
              </a:rPr>
              <a:t>归根结底依赖于人的双重性的两端的协调和均衡</a:t>
            </a:r>
          </a:p>
          <a:p>
            <a:pPr>
              <a:buNone/>
            </a:pPr>
            <a:endParaRPr lang="en-US" altLang="zh-CN" sz="3600" b="1" dirty="0" smtClean="0">
              <a:solidFill>
                <a:srgbClr val="6600CC"/>
              </a:solidFill>
            </a:endParaRPr>
          </a:p>
          <a:p>
            <a:pPr>
              <a:buNone/>
            </a:pPr>
            <a:endParaRPr lang="en-US" altLang="zh-CN" sz="3600" b="1" dirty="0" smtClean="0">
              <a:solidFill>
                <a:srgbClr val="6600CC"/>
              </a:solidFill>
            </a:endParaRPr>
          </a:p>
          <a:p>
            <a:pPr>
              <a:buNone/>
            </a:pPr>
            <a:endParaRPr lang="en-US" altLang="zh-CN" sz="3600" b="1" dirty="0" smtClean="0">
              <a:solidFill>
                <a:srgbClr val="6600CC"/>
              </a:solidFill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6600CC"/>
                </a:solidFill>
              </a:rPr>
              <a:t> </a:t>
            </a:r>
            <a:endParaRPr lang="en-US" altLang="zh-CN" sz="3600" b="1" dirty="0" smtClean="0">
              <a:solidFill>
                <a:srgbClr val="6600CC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373A8-1AB7-481D-B2E7-2BD499F5A6D5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  <p:cxnSp>
        <p:nvCxnSpPr>
          <p:cNvPr id="6" name="肘形连接符 5"/>
          <p:cNvCxnSpPr/>
          <p:nvPr/>
        </p:nvCxnSpPr>
        <p:spPr>
          <a:xfrm>
            <a:off x="6929454" y="500042"/>
            <a:ext cx="914400" cy="9144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>
                <a:solidFill>
                  <a:srgbClr val="6600CC"/>
                </a:solidFill>
              </a:rPr>
              <a:t>文化最本质性力量是什么？</a:t>
            </a:r>
            <a:endParaRPr lang="zh-CN" altLang="en-US" sz="4000" dirty="0">
              <a:solidFill>
                <a:srgbClr val="6600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CN" altLang="en-US" sz="2800" b="1" dirty="0" smtClean="0"/>
              <a:t>孔子：“文王既殁，文不在兹乎？”</a:t>
            </a:r>
            <a:endParaRPr lang="en-US" altLang="zh-CN" sz="2800" b="1" dirty="0" smtClean="0"/>
          </a:p>
          <a:p>
            <a:pPr algn="ctr">
              <a:buNone/>
            </a:pPr>
            <a:endParaRPr lang="en-US" altLang="zh-CN" sz="2800" b="1" dirty="0" smtClean="0"/>
          </a:p>
          <a:p>
            <a:pPr algn="ctr">
              <a:buNone/>
            </a:pPr>
            <a:endParaRPr lang="en-US" altLang="zh-CN" sz="2800" b="1" dirty="0" smtClean="0"/>
          </a:p>
          <a:p>
            <a:pPr algn="ctr">
              <a:buNone/>
            </a:pPr>
            <a:endParaRPr lang="en-US" altLang="zh-CN" sz="2800" b="1" dirty="0" smtClean="0"/>
          </a:p>
          <a:p>
            <a:pPr algn="ctr">
              <a:buNone/>
            </a:pPr>
            <a:r>
              <a:rPr lang="zh-CN" altLang="en-US" sz="2800" b="1" dirty="0" smtClean="0"/>
              <a:t>孟子：“士尚志。”</a:t>
            </a:r>
            <a:endParaRPr lang="en-US" altLang="zh-CN" sz="2800" b="1" dirty="0" smtClean="0"/>
          </a:p>
          <a:p>
            <a:pPr algn="ctr">
              <a:buNone/>
            </a:pPr>
            <a:r>
              <a:rPr lang="zh-CN" altLang="en-US" sz="2800" b="1" dirty="0" smtClean="0"/>
              <a:t>“先立乎其大者，则其小者弗能夺也”</a:t>
            </a:r>
            <a:endParaRPr lang="en-US" altLang="zh-CN" sz="2800" b="1" dirty="0" smtClean="0"/>
          </a:p>
          <a:p>
            <a:pPr algn="ctr">
              <a:buNone/>
            </a:pPr>
            <a:endParaRPr lang="zh-CN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2071670" y="2357430"/>
            <a:ext cx="43636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大道</a:t>
            </a:r>
            <a:r>
              <a:rPr lang="en-US" altLang="zh-CN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•</a:t>
            </a:r>
            <a:r>
              <a:rPr lang="zh-CN" alt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天命</a:t>
            </a:r>
            <a:r>
              <a:rPr lang="en-US" altLang="zh-CN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•</a:t>
            </a:r>
            <a:r>
              <a:rPr lang="zh-CN" alt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真理</a:t>
            </a:r>
            <a:r>
              <a:rPr lang="en-US" altLang="zh-CN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•</a:t>
            </a:r>
            <a:r>
              <a:rPr lang="zh-CN" alt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人心</a:t>
            </a:r>
            <a:endParaRPr lang="zh-CN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5786" y="4929198"/>
            <a:ext cx="71240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大气象</a:t>
            </a:r>
            <a:r>
              <a:rPr lang="en-US" altLang="zh-CN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•</a:t>
            </a:r>
            <a:r>
              <a:rPr lang="zh-CN" alt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大情怀</a:t>
            </a:r>
            <a:r>
              <a:rPr lang="en-US" altLang="zh-CN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•</a:t>
            </a:r>
            <a:r>
              <a:rPr lang="zh-CN" alt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大格局</a:t>
            </a:r>
            <a:r>
              <a:rPr lang="en-US" altLang="zh-CN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•</a:t>
            </a:r>
            <a:r>
              <a:rPr lang="zh-CN" alt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大担当</a:t>
            </a:r>
            <a:endParaRPr lang="zh-CN" alt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2000240"/>
            <a:ext cx="7772400" cy="6237338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6600FF"/>
                </a:solidFill>
              </a:rPr>
              <a:t>文化</a:t>
            </a:r>
            <a:r>
              <a:rPr lang="en-US" altLang="zh-CN" sz="3200" dirty="0" smtClean="0">
                <a:solidFill>
                  <a:srgbClr val="FF0000"/>
                </a:solidFill>
              </a:rPr>
              <a:t/>
            </a:r>
            <a:br>
              <a:rPr lang="en-US" altLang="zh-CN" sz="3200" dirty="0" smtClean="0">
                <a:solidFill>
                  <a:srgbClr val="FF0000"/>
                </a:solidFill>
              </a:rPr>
            </a:br>
            <a:r>
              <a:rPr lang="zh-CN" altLang="en-US" sz="2800" dirty="0" smtClean="0">
                <a:solidFill>
                  <a:srgbClr val="FF0000"/>
                </a:solidFill>
                <a:latin typeface="隶书" pitchFamily="49" charset="-122"/>
              </a:rPr>
              <a:t>越来越成为民族凝聚力和创造力的重要</a:t>
            </a:r>
            <a:r>
              <a:rPr lang="zh-CN" altLang="en-US" sz="2800" dirty="0" smtClean="0">
                <a:solidFill>
                  <a:srgbClr val="0033CC"/>
                </a:solidFill>
                <a:latin typeface="隶书" pitchFamily="49" charset="-122"/>
              </a:rPr>
              <a:t>源泉、</a:t>
            </a:r>
            <a:r>
              <a:rPr lang="en-US" altLang="zh-CN" sz="3200" dirty="0" smtClean="0">
                <a:solidFill>
                  <a:srgbClr val="0033CC"/>
                </a:solidFill>
                <a:latin typeface="隶书" pitchFamily="49" charset="-122"/>
              </a:rPr>
              <a:t/>
            </a:r>
            <a:br>
              <a:rPr lang="en-US" altLang="zh-CN" sz="3200" dirty="0" smtClean="0">
                <a:solidFill>
                  <a:srgbClr val="0033CC"/>
                </a:solidFill>
                <a:latin typeface="隶书" pitchFamily="49" charset="-122"/>
              </a:rPr>
            </a:br>
            <a:r>
              <a:rPr lang="zh-CN" altLang="en-US" sz="3200" dirty="0" smtClean="0">
                <a:solidFill>
                  <a:srgbClr val="FF0000"/>
                </a:solidFill>
                <a:latin typeface="隶书" pitchFamily="49" charset="-122"/>
              </a:rPr>
              <a:t>越来越成为综合国力竞争的重要</a:t>
            </a:r>
            <a:r>
              <a:rPr lang="zh-CN" altLang="en-US" sz="3200" dirty="0" smtClean="0">
                <a:solidFill>
                  <a:srgbClr val="0033CC"/>
                </a:solidFill>
                <a:latin typeface="隶书" pitchFamily="49" charset="-122"/>
              </a:rPr>
              <a:t>因素</a:t>
            </a:r>
            <a:r>
              <a:rPr lang="zh-CN" altLang="en-US" sz="3200" dirty="0" smtClean="0">
                <a:solidFill>
                  <a:srgbClr val="FF0000"/>
                </a:solidFill>
                <a:latin typeface="隶书" pitchFamily="49" charset="-122"/>
              </a:rPr>
              <a:t>、</a:t>
            </a:r>
            <a:r>
              <a:rPr lang="en-US" altLang="zh-CN" sz="2800" dirty="0" smtClean="0">
                <a:solidFill>
                  <a:srgbClr val="FF0000"/>
                </a:solidFill>
              </a:rPr>
              <a:t/>
            </a:r>
            <a:br>
              <a:rPr lang="en-US" altLang="zh-CN" sz="2800" dirty="0" smtClean="0">
                <a:solidFill>
                  <a:srgbClr val="FF0000"/>
                </a:solidFill>
              </a:rPr>
            </a:br>
            <a:r>
              <a:rPr lang="zh-CN" altLang="en-US" sz="3200" cap="none" dirty="0" smtClean="0">
                <a:solidFill>
                  <a:srgbClr val="FF0000"/>
                </a:solidFill>
              </a:rPr>
              <a:t>越来越成为经济社会发展的重要</a:t>
            </a:r>
            <a:r>
              <a:rPr lang="zh-CN" altLang="en-US" sz="3200" cap="none" dirty="0" smtClean="0">
                <a:solidFill>
                  <a:srgbClr val="0033CC"/>
                </a:solidFill>
              </a:rPr>
              <a:t>支撑</a:t>
            </a:r>
            <a:r>
              <a:rPr lang="zh-CN" altLang="en-US" sz="3200" cap="none" dirty="0" smtClean="0">
                <a:solidFill>
                  <a:srgbClr val="FF0000"/>
                </a:solidFill>
              </a:rPr>
              <a:t>，</a:t>
            </a:r>
            <a:r>
              <a:rPr lang="en-US" altLang="zh-CN" sz="3200" cap="none" dirty="0" smtClean="0">
                <a:solidFill>
                  <a:srgbClr val="FF0000"/>
                </a:solidFill>
              </a:rPr>
              <a:t/>
            </a:r>
            <a:br>
              <a:rPr lang="en-US" altLang="zh-CN" sz="3200" cap="none" dirty="0" smtClean="0">
                <a:solidFill>
                  <a:srgbClr val="FF0000"/>
                </a:solidFill>
              </a:rPr>
            </a:br>
            <a:r>
              <a:rPr lang="zh-CN" altLang="en-US" sz="3200" cap="none" dirty="0" smtClean="0">
                <a:solidFill>
                  <a:srgbClr val="FF0000"/>
                </a:solidFill>
              </a:rPr>
              <a:t>丰富精神文化生活越来越成为我国人民的热切</a:t>
            </a:r>
            <a:r>
              <a:rPr lang="zh-CN" altLang="en-US" sz="3200" cap="none" dirty="0" smtClean="0">
                <a:solidFill>
                  <a:srgbClr val="0033CC"/>
                </a:solidFill>
              </a:rPr>
              <a:t>愿望</a:t>
            </a:r>
            <a:r>
              <a:rPr lang="zh-CN" altLang="en-US" sz="2000" cap="none" dirty="0" smtClean="0">
                <a:solidFill>
                  <a:srgbClr val="FF0000"/>
                </a:solidFill>
              </a:rPr>
              <a:t>。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zh-CN" altLang="en-US" sz="2800" dirty="0" smtClean="0">
                <a:solidFill>
                  <a:srgbClr val="FF0000"/>
                </a:solidFill>
              </a:rPr>
              <a:t/>
            </a:r>
            <a:br>
              <a:rPr lang="zh-CN" altLang="en-US" sz="2800" dirty="0" smtClean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10" y="0"/>
            <a:ext cx="7772400" cy="1835156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chemeClr val="tx1"/>
                </a:solidFill>
              </a:rPr>
              <a:t>十七届六中全会的定位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</a:rPr>
              <a:t>没有文化的积极引领，没有人民精神世界的极大丰富，没有全民族精神力量的充分发挥，一个国家、一个民族不可能屹立于世界民族之林。物质贫乏不是社会主义，精神空虚也不是社会主义。没有社会主义文化繁荣发展，就没有社会主义现代化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738E9F-8E86-496B-B763-31A3B6680D5D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6600CC"/>
                </a:solidFill>
              </a:rPr>
              <a:t>《</a:t>
            </a:r>
            <a:r>
              <a:rPr lang="zh-CN" altLang="en-US" dirty="0" smtClean="0">
                <a:solidFill>
                  <a:srgbClr val="6600CC"/>
                </a:solidFill>
              </a:rPr>
              <a:t>大国崛起</a:t>
            </a:r>
            <a:r>
              <a:rPr lang="en-US" altLang="zh-CN" dirty="0" smtClean="0">
                <a:solidFill>
                  <a:srgbClr val="6600CC"/>
                </a:solidFill>
                <a:latin typeface="Franklin Gothic Medium"/>
              </a:rPr>
              <a:t>▪</a:t>
            </a:r>
            <a:r>
              <a:rPr lang="zh-CN" altLang="en-US" dirty="0" smtClean="0">
                <a:solidFill>
                  <a:srgbClr val="6600CC"/>
                </a:solidFill>
                <a:latin typeface="Franklin Gothic Medium"/>
              </a:rPr>
              <a:t>大道行思</a:t>
            </a:r>
            <a:r>
              <a:rPr lang="en-US" altLang="zh-CN" dirty="0" smtClean="0">
                <a:solidFill>
                  <a:srgbClr val="6600CC"/>
                </a:solidFill>
                <a:latin typeface="Franklin Gothic Medium"/>
              </a:rPr>
              <a:t>》</a:t>
            </a:r>
            <a:endParaRPr lang="zh-CN" altLang="en-US" dirty="0">
              <a:solidFill>
                <a:srgbClr val="6600CC"/>
              </a:solidFill>
            </a:endParaRPr>
          </a:p>
        </p:txBody>
      </p:sp>
      <p:pic>
        <p:nvPicPr>
          <p:cNvPr id="7" name="大国崛起片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1785926"/>
            <a:ext cx="6143668" cy="4607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phototime.cn/image1/middle/6216/43/B3729933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334125" y="-142875"/>
            <a:ext cx="2809875" cy="28575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5000"/>
              </a:schemeClr>
            </a:outerShdw>
          </a:effectLst>
        </p:spPr>
      </p:pic>
      <p:sp>
        <p:nvSpPr>
          <p:cNvPr id="34819" name="标题 1"/>
          <p:cNvSpPr>
            <a:spLocks noGrp="1"/>
          </p:cNvSpPr>
          <p:nvPr>
            <p:ph type="title"/>
          </p:nvPr>
        </p:nvSpPr>
        <p:spPr>
          <a:xfrm>
            <a:off x="142875" y="714375"/>
            <a:ext cx="6572250" cy="1428750"/>
          </a:xfrm>
        </p:spPr>
        <p:txBody>
          <a:bodyPr/>
          <a:lstStyle/>
          <a:p>
            <a:pPr algn="l"/>
            <a:r>
              <a:rPr lang="zh-CN" altLang="en-US" smtClean="0"/>
              <a:t>文化时代即将来临，使文化的重要性越来越凸显：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3929062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zh-CN" sz="2800" b="1" smtClean="0"/>
              <a:t>A.</a:t>
            </a:r>
            <a:r>
              <a:rPr lang="zh-CN" altLang="en-US" sz="2800" b="1" smtClean="0"/>
              <a:t>人类过去在生产上主要听命于自然的必然性、在消费上主要受制于自身的生物性、在流通上主要受制于地域性的经济活动，今天已经很大程度上变成克服了种种自然的限制的自由、自觉、自为的创造性、享乐性、审美性的文化活动。这就是所谓的</a:t>
            </a:r>
            <a:r>
              <a:rPr lang="zh-CN" altLang="en-US" sz="2800" b="1" smtClean="0">
                <a:solidFill>
                  <a:srgbClr val="0000FF"/>
                </a:solidFill>
              </a:rPr>
              <a:t>经济文化化</a:t>
            </a:r>
            <a:r>
              <a:rPr lang="zh-CN" altLang="en-US" sz="2800" b="1" smtClean="0"/>
              <a:t>、</a:t>
            </a:r>
            <a:r>
              <a:rPr lang="zh-CN" altLang="en-US" sz="2800" b="1" smtClean="0">
                <a:solidFill>
                  <a:srgbClr val="0000FF"/>
                </a:solidFill>
              </a:rPr>
              <a:t>文化经济化</a:t>
            </a:r>
            <a:r>
              <a:rPr lang="zh-CN" altLang="en-US" sz="2800" b="1" smtClean="0"/>
              <a:t>的实质。</a:t>
            </a:r>
            <a:endParaRPr lang="en-US" altLang="zh-CN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28875" y="1571625"/>
            <a:ext cx="6186488" cy="4357688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b="1" smtClean="0"/>
              <a:t>以农业为基础的经济</a:t>
            </a:r>
            <a:endParaRPr lang="en-US" altLang="zh-CN" b="1" smtClean="0"/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b="1" smtClean="0"/>
              <a:t>以工业为基础的经济</a:t>
            </a:r>
            <a:endParaRPr lang="en-US" altLang="zh-CN" b="1" smtClean="0"/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b="1" smtClean="0"/>
              <a:t>以服务业为基础的经济</a:t>
            </a:r>
            <a:endParaRPr lang="en-US" altLang="zh-CN" b="1" smtClean="0"/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b="1" smtClean="0"/>
              <a:t>以知识性服务业为基础</a:t>
            </a:r>
            <a:endParaRPr lang="en-US" altLang="zh-CN" b="1" smtClean="0"/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b="1" smtClean="0"/>
              <a:t>以艺术与文化知识服务业为基础</a:t>
            </a:r>
            <a:endParaRPr lang="en-US" altLang="zh-CN" b="1" smtClean="0"/>
          </a:p>
          <a:p>
            <a:pPr>
              <a:buFont typeface="Arial" charset="0"/>
              <a:buNone/>
            </a:pPr>
            <a:endParaRPr lang="zh-CN" altLang="en-US" smtClean="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538163" y="2143125"/>
            <a:ext cx="923925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48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经济文化化</a:t>
            </a:r>
          </a:p>
        </p:txBody>
      </p:sp>
      <p:cxnSp>
        <p:nvCxnSpPr>
          <p:cNvPr id="7" name="直接箭头连接符 6"/>
          <p:cNvCxnSpPr/>
          <p:nvPr/>
        </p:nvCxnSpPr>
        <p:spPr>
          <a:xfrm rot="5400000">
            <a:off x="143669" y="3785394"/>
            <a:ext cx="3857625" cy="1587"/>
          </a:xfrm>
          <a:prstGeom prst="straightConnector1">
            <a:avLst/>
          </a:prstGeom>
          <a:ln w="762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2428875" y="785813"/>
            <a:ext cx="6500813" cy="5643562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800" b="1" smtClean="0">
                <a:latin typeface="黑体" pitchFamily="2" charset="-122"/>
                <a:ea typeface="黑体" pitchFamily="2" charset="-122"/>
              </a:rPr>
              <a:t>传统文化：精英文化为标志</a:t>
            </a:r>
            <a:endParaRPr lang="en-US" altLang="zh-CN" sz="2800" b="1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800" b="1" smtClean="0">
                <a:latin typeface="黑体" pitchFamily="2" charset="-122"/>
                <a:ea typeface="黑体" pitchFamily="2" charset="-122"/>
              </a:rPr>
              <a:t>商业文化：精英文化为媒介技术和市场</a:t>
            </a:r>
            <a:endParaRPr lang="en-US" altLang="zh-CN" sz="2800" b="1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zh-CN" sz="2800" b="1" smtClean="0">
                <a:latin typeface="黑体" pitchFamily="2" charset="-122"/>
                <a:ea typeface="黑体" pitchFamily="2" charset="-122"/>
              </a:rPr>
              <a:t>          </a:t>
            </a:r>
            <a:r>
              <a:rPr lang="zh-CN" altLang="en-US" sz="2800" b="1" smtClean="0">
                <a:latin typeface="黑体" pitchFamily="2" charset="-122"/>
                <a:ea typeface="黑体" pitchFamily="2" charset="-122"/>
              </a:rPr>
              <a:t>所中介</a:t>
            </a:r>
            <a:endParaRPr lang="en-US" altLang="zh-CN" sz="2800" b="1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800" b="1" smtClean="0">
                <a:latin typeface="黑体" pitchFamily="2" charset="-122"/>
                <a:ea typeface="黑体" pitchFamily="2" charset="-122"/>
              </a:rPr>
              <a:t>文化产业：商业文化以大众传媒为基础</a:t>
            </a:r>
            <a:endParaRPr lang="en-US" altLang="zh-CN" sz="2800" b="1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800" b="1" smtClean="0">
                <a:latin typeface="黑体" pitchFamily="2" charset="-122"/>
                <a:ea typeface="黑体" pitchFamily="2" charset="-122"/>
              </a:rPr>
              <a:t>内容产业：传媒汇流引发产业重组和整</a:t>
            </a:r>
            <a:endParaRPr lang="en-US" altLang="zh-CN" sz="2800" b="1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zh-CN" sz="2800" b="1" smtClean="0">
                <a:latin typeface="黑体" pitchFamily="2" charset="-122"/>
                <a:ea typeface="黑体" pitchFamily="2" charset="-122"/>
              </a:rPr>
              <a:t>          </a:t>
            </a:r>
            <a:r>
              <a:rPr lang="zh-CN" altLang="en-US" sz="2800" b="1" smtClean="0">
                <a:latin typeface="黑体" pitchFamily="2" charset="-122"/>
                <a:ea typeface="黑体" pitchFamily="2" charset="-122"/>
              </a:rPr>
              <a:t>体格局变化</a:t>
            </a:r>
            <a:endParaRPr lang="en-US" altLang="zh-CN" sz="2800" b="1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800" b="1" smtClean="0">
                <a:latin typeface="黑体" pitchFamily="2" charset="-122"/>
                <a:ea typeface="黑体" pitchFamily="2" charset="-122"/>
              </a:rPr>
              <a:t>创意产业：国民经济总体上以文化附加</a:t>
            </a:r>
            <a:endParaRPr lang="en-US" altLang="zh-CN" sz="2800" b="1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zh-CN" sz="2800" b="1" smtClean="0">
                <a:latin typeface="黑体" pitchFamily="2" charset="-122"/>
                <a:ea typeface="黑体" pitchFamily="2" charset="-122"/>
              </a:rPr>
              <a:t>          </a:t>
            </a:r>
            <a:r>
              <a:rPr lang="zh-CN" altLang="en-US" sz="2800" b="1" smtClean="0">
                <a:latin typeface="黑体" pitchFamily="2" charset="-122"/>
                <a:ea typeface="黑体" pitchFamily="2" charset="-122"/>
              </a:rPr>
              <a:t>值为标志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538163" y="2143125"/>
            <a:ext cx="923925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48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文化经济化</a:t>
            </a:r>
          </a:p>
        </p:txBody>
      </p:sp>
      <p:cxnSp>
        <p:nvCxnSpPr>
          <p:cNvPr id="7" name="直接箭头连接符 6"/>
          <p:cNvCxnSpPr/>
          <p:nvPr/>
        </p:nvCxnSpPr>
        <p:spPr>
          <a:xfrm rot="5400000">
            <a:off x="-499268" y="3642519"/>
            <a:ext cx="5143500" cy="1587"/>
          </a:xfrm>
          <a:prstGeom prst="straightConnector1">
            <a:avLst/>
          </a:prstGeom>
          <a:ln w="762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4337" y="857232"/>
            <a:ext cx="8443943" cy="928688"/>
          </a:xfrm>
        </p:spPr>
        <p:txBody>
          <a:bodyPr/>
          <a:lstStyle/>
          <a:p>
            <a:pPr algn="l">
              <a:buFont typeface="Wingdings" pitchFamily="2" charset="2"/>
              <a:buChar char="l"/>
            </a:pPr>
            <a:r>
              <a:rPr lang="zh-CN" altLang="en-US" sz="4000" dirty="0" smtClean="0">
                <a:solidFill>
                  <a:srgbClr val="6600CC"/>
                </a:solidFill>
              </a:rPr>
              <a:t>冲破功利思维、政治思维的局限， 学会以文化思维观察生存中的问题  </a:t>
            </a:r>
            <a:endParaRPr lang="zh-CN" altLang="en-US" sz="4000" dirty="0">
              <a:solidFill>
                <a:srgbClr val="6600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2571744"/>
            <a:ext cx="8401080" cy="428625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CN" sz="2800" b="1" dirty="0" smtClean="0"/>
              <a:t>A.</a:t>
            </a:r>
            <a:r>
              <a:rPr lang="zh-CN" altLang="en-US" sz="2800" b="1" dirty="0" smtClean="0"/>
              <a:t> 文化思维是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长久之思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800" b="1" dirty="0" smtClean="0"/>
              <a:t>B.</a:t>
            </a:r>
            <a:r>
              <a:rPr lang="zh-CN" altLang="en-US" sz="2800" b="1" dirty="0" smtClean="0"/>
              <a:t> 文化思维是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自我审视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altLang="zh-CN" sz="2800" b="1" dirty="0" smtClean="0"/>
          </a:p>
          <a:p>
            <a:pPr>
              <a:lnSpc>
                <a:spcPct val="150000"/>
              </a:lnSpc>
              <a:buNone/>
            </a:pPr>
            <a:endParaRPr lang="en-US" altLang="zh-CN" sz="1000" b="1" dirty="0" smtClean="0"/>
          </a:p>
          <a:p>
            <a:pPr>
              <a:lnSpc>
                <a:spcPct val="150000"/>
              </a:lnSpc>
              <a:buNone/>
            </a:pPr>
            <a:endParaRPr lang="en-US" altLang="zh-CN" sz="1000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285720" y="4214818"/>
            <a:ext cx="7035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C.</a:t>
            </a:r>
            <a:r>
              <a:rPr lang="zh-CN" altLang="en-US" sz="2800" b="1" dirty="0" smtClean="0"/>
              <a:t>文化思维是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生存生活生命的整体有机之思</a:t>
            </a:r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357158" y="5143512"/>
            <a:ext cx="5953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D.</a:t>
            </a:r>
            <a:r>
              <a:rPr lang="zh-CN" altLang="en-US" sz="2800" b="1" dirty="0" smtClean="0"/>
              <a:t>文化思维的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对象至大无外至小无内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4348" y="4714885"/>
            <a:ext cx="7772400" cy="1143008"/>
          </a:xfrm>
        </p:spPr>
        <p:txBody>
          <a:bodyPr/>
          <a:lstStyle/>
          <a:p>
            <a:r>
              <a:rPr lang="zh-CN" altLang="en-US" sz="44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4400" b="1" dirty="0" smtClean="0">
                <a:solidFill>
                  <a:srgbClr val="7030A0"/>
                </a:solidFill>
              </a:rPr>
              <a:t>——</a:t>
            </a:r>
            <a:r>
              <a:rPr lang="zh-CN" altLang="en-US" sz="4400" b="1" dirty="0" smtClean="0">
                <a:solidFill>
                  <a:srgbClr val="7030A0"/>
                </a:solidFill>
              </a:rPr>
              <a:t>文化软实力显著增强。社会主义核心价值体系深入人心，文化产业成为国民经济支柱性产业，社会主义文化强国建设基础更加坚实。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313" y="857250"/>
            <a:ext cx="8786812" cy="5572125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zh-CN" sz="2800" b="1" smtClean="0"/>
              <a:t>B.</a:t>
            </a:r>
            <a:r>
              <a:rPr lang="zh-CN" altLang="en-US" sz="2800" b="1" smtClean="0"/>
              <a:t>人类的制度正变得更具有文化性：在制度中最核心的东西是文化价值。</a:t>
            </a:r>
            <a:endParaRPr lang="en-US" altLang="zh-CN" sz="2800" b="1" smtClean="0"/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800" b="1" smtClean="0"/>
              <a:t>    文化社会出现：直到最近的晚期现代性中，文化领域才最终与社会生活、政治生活和经济生活区分开来。</a:t>
            </a:r>
            <a:endParaRPr lang="en-US" altLang="zh-CN" sz="2800" b="1" smtClean="0"/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800" b="1" smtClean="0"/>
              <a:t>    过去主要是社会性的机构变得更具有文化性，而严格意义上的文化机构则日益占据社会的中心地位。</a:t>
            </a:r>
            <a:endParaRPr lang="en-US" altLang="zh-CN" sz="2800" b="1" smtClean="0"/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zh-CN" sz="2800" b="1" smtClean="0"/>
              <a:t>C.</a:t>
            </a:r>
            <a:r>
              <a:rPr lang="zh-CN" altLang="en-US" sz="2800" b="1" smtClean="0"/>
              <a:t>人类开始了由关注物到关注人、由追求量的扩张到追求质的提升、由征服世界到完善人格的转变。</a:t>
            </a:r>
            <a:endParaRPr lang="en-US" altLang="zh-CN" sz="2800" b="1" smtClean="0"/>
          </a:p>
          <a:p>
            <a:pPr>
              <a:buFont typeface="Arial" charset="0"/>
              <a:buNone/>
            </a:pP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5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hillwebb.net/History/TwentiethCentury/Continental/Idealism/Bosanquet/Bosanqu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2205" y="1"/>
            <a:ext cx="2081795" cy="285749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38" y="1285860"/>
            <a:ext cx="7215238" cy="5357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英国政治理论家、社会学家伯纳</a:t>
            </a:r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sz="3200" dirty="0" smtClean="0">
                <a:latin typeface="黑体" pitchFamily="2" charset="-122"/>
                <a:ea typeface="黑体" pitchFamily="2" charset="-122"/>
              </a:rPr>
            </a:b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德</a:t>
            </a:r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鲍桑葵认为：所谓制度就是</a:t>
            </a:r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sz="3200" dirty="0" smtClean="0">
                <a:latin typeface="黑体" pitchFamily="2" charset="-122"/>
                <a:ea typeface="黑体" pitchFamily="2" charset="-122"/>
              </a:rPr>
            </a:b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观念，制度就是一种构成文化精神的要素；组成一个社会的原则既是观念也是事实，既是事实也是目的；制度是共有理念或信念的自我维系系统，是人的精神的汇合点（也就是社会精神）</a:t>
            </a:r>
            <a:endParaRPr lang="zh-CN" altLang="en-US" sz="36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3" y="1071546"/>
            <a:ext cx="738664" cy="51001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6600CC"/>
                </a:solidFill>
                <a:latin typeface="隶书" pitchFamily="49" charset="-122"/>
                <a:ea typeface="隶书" pitchFamily="49" charset="-122"/>
              </a:rPr>
              <a:t>体制机制与观念浑然一体</a:t>
            </a:r>
            <a:endParaRPr lang="zh-CN" altLang="en-US" b="1" dirty="0">
              <a:solidFill>
                <a:srgbClr val="6600CC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5720" y="857232"/>
            <a:ext cx="8372505" cy="928688"/>
          </a:xfrm>
        </p:spPr>
        <p:txBody>
          <a:bodyPr/>
          <a:lstStyle/>
          <a:p>
            <a:pPr algn="l"/>
            <a:r>
              <a:rPr lang="zh-CN" altLang="en-US" sz="4000" dirty="0" smtClean="0">
                <a:solidFill>
                  <a:srgbClr val="6600CC"/>
                </a:solidFill>
              </a:rPr>
              <a:t>中国体制改革的文化解析</a:t>
            </a:r>
            <a:endParaRPr lang="zh-CN" altLang="en-US" sz="4000" dirty="0">
              <a:solidFill>
                <a:srgbClr val="6600CC"/>
              </a:solidFill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3357554" y="1920888"/>
          <a:ext cx="552449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2428868"/>
            <a:ext cx="3000396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今天，我国的改革已逐渐从制度的外围“保护带”层次的调整进入到制度的“硬核”层次的调整</a:t>
            </a:r>
            <a:endParaRPr lang="en-US" altLang="zh-CN" sz="2400" b="1" dirty="0" smtClean="0">
              <a:latin typeface="黑体" pitchFamily="2" charset="-122"/>
              <a:ea typeface="黑体" pitchFamily="2" charset="-122"/>
            </a:endParaRPr>
          </a:p>
          <a:p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571501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意识形态构成制度的核心</a:t>
            </a:r>
            <a:endParaRPr lang="zh-CN" alt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十字星 9"/>
          <p:cNvSpPr/>
          <p:nvPr/>
        </p:nvSpPr>
        <p:spPr>
          <a:xfrm>
            <a:off x="571472" y="5715016"/>
            <a:ext cx="357190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4000496" y="4564094"/>
            <a:ext cx="1714512" cy="1357322"/>
          </a:xfrm>
          <a:prstGeom prst="straightConnector1">
            <a:avLst/>
          </a:prstGeom>
          <a:ln w="57150"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>
          <a:xfrm>
            <a:off x="457200" y="7135841"/>
            <a:ext cx="971550" cy="365125"/>
          </a:xfrm>
        </p:spPr>
        <p:txBody>
          <a:bodyPr/>
          <a:lstStyle/>
          <a:p>
            <a:pPr>
              <a:defRPr/>
            </a:pPr>
            <a:fld id="{76DF0C37-C441-46F6-BEA7-F08E92E272F8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zh-CN" altLang="en-US" sz="8000" b="1" dirty="0" smtClean="0"/>
              <a:t>三</a:t>
            </a:r>
            <a:r>
              <a:rPr lang="en-US" altLang="zh-CN" sz="8000" b="1" dirty="0" smtClean="0"/>
              <a:t>.</a:t>
            </a:r>
            <a:r>
              <a:rPr lang="zh-CN" altLang="en-US" sz="6600" b="1" dirty="0" smtClean="0"/>
              <a:t>为什么</a:t>
            </a:r>
            <a:r>
              <a:rPr lang="zh-CN" altLang="zh-CN" sz="6600" b="1" dirty="0" smtClean="0"/>
              <a:t>必须走</a:t>
            </a:r>
            <a:r>
              <a:rPr lang="zh-CN" altLang="zh-CN" sz="6000" b="1" dirty="0" smtClean="0"/>
              <a:t>中国特色社会主义文化发展道路</a:t>
            </a:r>
            <a:r>
              <a:rPr lang="en-US" altLang="zh-CN" sz="6000" b="1" dirty="0" smtClean="0"/>
              <a:t>?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373A8-1AB7-481D-B2E7-2BD499F5A6D5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7200" dirty="0" smtClean="0">
                <a:solidFill>
                  <a:srgbClr val="0033CC"/>
                </a:solidFill>
              </a:rPr>
              <a:t>古代中国：</a:t>
            </a:r>
            <a:endParaRPr lang="en-US" altLang="zh-CN" sz="72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zh-CN" altLang="en-US" sz="7200" dirty="0" smtClean="0">
                <a:solidFill>
                  <a:srgbClr val="0033CC"/>
                </a:solidFill>
              </a:rPr>
              <a:t>独特的历史文明</a:t>
            </a:r>
            <a:endParaRPr lang="en-US" altLang="zh-CN" sz="72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zh-CN" altLang="en-US" sz="7200" dirty="0" smtClean="0">
                <a:solidFill>
                  <a:srgbClr val="0033CC"/>
                </a:solidFill>
              </a:rPr>
              <a:t>独特的历史记忆</a:t>
            </a:r>
            <a:endParaRPr lang="zh-CN" altLang="en-US" sz="7200" dirty="0">
              <a:solidFill>
                <a:srgbClr val="0033CC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373A8-1AB7-481D-B2E7-2BD499F5A6D5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52513"/>
            <a:ext cx="5267325" cy="5805487"/>
          </a:xfrm>
        </p:spPr>
        <p:txBody>
          <a:bodyPr/>
          <a:lstStyle/>
          <a:p>
            <a:pPr>
              <a:buNone/>
            </a:pPr>
            <a:endParaRPr lang="en-US" altLang="zh-CN" sz="3600" i="1" dirty="0" smtClean="0">
              <a:solidFill>
                <a:srgbClr val="666699"/>
              </a:solidFill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ea typeface="黑体" pitchFamily="2" charset="-122"/>
              </a:rPr>
              <a:t>文化价值对于中华民族的独特重要性</a:t>
            </a:r>
          </a:p>
          <a:p>
            <a:pPr>
              <a:buFont typeface="Arial" charset="0"/>
              <a:buNone/>
            </a:pPr>
            <a:endParaRPr lang="zh-CN" altLang="en-US" sz="2000" b="1" dirty="0" smtClean="0">
              <a:solidFill>
                <a:srgbClr val="6600CC"/>
              </a:solidFill>
              <a:ea typeface="黑体" pitchFamily="2" charset="-122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4000" b="1" dirty="0" smtClean="0">
                <a:solidFill>
                  <a:srgbClr val="6600CC"/>
                </a:solidFill>
                <a:ea typeface="隶书" pitchFamily="49" charset="-122"/>
              </a:rPr>
              <a:t>旧邦新命</a:t>
            </a:r>
          </a:p>
          <a:p>
            <a:pPr eaLnBrk="1" hangingPunct="1">
              <a:lnSpc>
                <a:spcPct val="80000"/>
              </a:lnSpc>
            </a:pPr>
            <a:endParaRPr lang="zh-CN" altLang="en-US" sz="1600" dirty="0" smtClean="0">
              <a:ea typeface="黑体" pitchFamily="2" charset="-122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zh-CN" altLang="en-US" sz="2000" b="1" dirty="0" smtClean="0">
                <a:ea typeface="黑体" pitchFamily="2" charset="-122"/>
              </a:rPr>
              <a:t>              我国家以世界之古国，居东亚之天府，本应绍汉唐之遗烈，作并世之先进。将来建国完成，必于世界历史，居独特之地位。盖并世列强，虽新而不古；希腊、罗马，有古而无今。惟我国家，亘古亘今，亦新亦旧，斯所谓“周虽旧邦，其命维新”者也。               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zh-CN" altLang="en-US" sz="2000" b="1" dirty="0" smtClean="0">
                <a:ea typeface="黑体" pitchFamily="2" charset="-122"/>
              </a:rPr>
              <a:t>                                                             </a:t>
            </a:r>
            <a:r>
              <a:rPr lang="en-US" altLang="zh-CN" sz="2000" b="1" dirty="0" smtClean="0">
                <a:ea typeface="黑体" pitchFamily="2" charset="-122"/>
              </a:rPr>
              <a:t>——</a:t>
            </a:r>
            <a:r>
              <a:rPr lang="zh-CN" altLang="en-US" sz="2000" b="1" dirty="0" smtClean="0">
                <a:ea typeface="黑体" pitchFamily="2" charset="-122"/>
              </a:rPr>
              <a:t>冯友兰</a:t>
            </a:r>
            <a:endParaRPr lang="zh-CN" altLang="en-US" sz="2800" b="1" dirty="0" smtClean="0">
              <a:solidFill>
                <a:srgbClr val="6600CC"/>
              </a:solidFill>
              <a:ea typeface="黑体" pitchFamily="2" charset="-122"/>
            </a:endParaRPr>
          </a:p>
        </p:txBody>
      </p:sp>
      <p:pic>
        <p:nvPicPr>
          <p:cNvPr id="26626" name="Picture 4" descr="6902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052513"/>
            <a:ext cx="25638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4800" dirty="0" smtClean="0">
                <a:solidFill>
                  <a:srgbClr val="0033CC"/>
                </a:solidFill>
              </a:rPr>
              <a:t>近代中国：</a:t>
            </a:r>
            <a:endParaRPr lang="en-US" altLang="zh-CN" sz="4800" dirty="0" smtClean="0">
              <a:solidFill>
                <a:srgbClr val="0033CC"/>
              </a:solidFill>
            </a:endParaRPr>
          </a:p>
          <a:p>
            <a:r>
              <a:rPr lang="zh-CN" altLang="en-US" sz="4800" dirty="0" smtClean="0">
                <a:solidFill>
                  <a:srgbClr val="0033CC"/>
                </a:solidFill>
              </a:rPr>
              <a:t>独特的历史遭遇</a:t>
            </a:r>
            <a:endParaRPr lang="en-US" altLang="zh-CN" sz="4800" dirty="0" smtClean="0">
              <a:solidFill>
                <a:srgbClr val="0033CC"/>
              </a:solidFill>
            </a:endParaRPr>
          </a:p>
          <a:p>
            <a:r>
              <a:rPr lang="zh-CN" altLang="en-US" sz="4800" dirty="0" smtClean="0">
                <a:solidFill>
                  <a:srgbClr val="0033CC"/>
                </a:solidFill>
              </a:rPr>
              <a:t>独特的发展道路</a:t>
            </a:r>
            <a:endParaRPr lang="zh-CN" altLang="en-US" sz="4800" dirty="0">
              <a:solidFill>
                <a:srgbClr val="0033CC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6000" dirty="0" smtClean="0">
                <a:solidFill>
                  <a:srgbClr val="0033CC"/>
                </a:solidFill>
              </a:rPr>
              <a:t>未来中国：</a:t>
            </a:r>
            <a:endParaRPr lang="en-US" altLang="zh-CN" sz="6000" dirty="0" smtClean="0">
              <a:solidFill>
                <a:srgbClr val="0033CC"/>
              </a:solidFill>
            </a:endParaRPr>
          </a:p>
          <a:p>
            <a:r>
              <a:rPr lang="zh-CN" altLang="en-US" sz="6000" dirty="0" smtClean="0">
                <a:solidFill>
                  <a:srgbClr val="0033CC"/>
                </a:solidFill>
              </a:rPr>
              <a:t>为万世开太平</a:t>
            </a:r>
            <a:endParaRPr lang="en-US" altLang="zh-CN" sz="6000" dirty="0" smtClean="0">
              <a:solidFill>
                <a:srgbClr val="0033CC"/>
              </a:solidFill>
            </a:endParaRPr>
          </a:p>
          <a:p>
            <a:r>
              <a:rPr lang="zh-CN" altLang="en-US" sz="6000" dirty="0" smtClean="0">
                <a:solidFill>
                  <a:srgbClr val="0033CC"/>
                </a:solidFill>
              </a:rPr>
              <a:t>独特的历史贡献</a:t>
            </a:r>
            <a:endParaRPr lang="zh-CN" altLang="en-US" sz="6000" dirty="0">
              <a:solidFill>
                <a:srgbClr val="0033CC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6600" dirty="0" smtClean="0">
                <a:solidFill>
                  <a:schemeClr val="tx1"/>
                </a:solidFill>
              </a:rPr>
              <a:t>费正清</a:t>
            </a:r>
            <a:r>
              <a:rPr lang="en-US" altLang="zh-CN" sz="6600" dirty="0" smtClean="0">
                <a:solidFill>
                  <a:schemeClr val="tx1"/>
                </a:solidFill>
              </a:rPr>
              <a:t>:</a:t>
            </a:r>
            <a:r>
              <a:rPr lang="zh-CN" altLang="en-US" sz="6600" dirty="0" smtClean="0">
                <a:solidFill>
                  <a:schemeClr val="tx1"/>
                </a:solidFill>
              </a:rPr>
              <a:t>中国是一个独特的世界</a:t>
            </a:r>
            <a:endParaRPr lang="zh-CN" altLang="en-US" sz="6600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250479"/>
          </a:xfrm>
        </p:spPr>
        <p:txBody>
          <a:bodyPr/>
          <a:lstStyle/>
          <a:p>
            <a:pPr marL="457200" indent="-457200"/>
            <a:r>
              <a:rPr lang="zh-CN" altLang="en-US" sz="8000" b="1" dirty="0" smtClean="0">
                <a:solidFill>
                  <a:srgbClr val="6600FF"/>
                </a:solidFill>
              </a:rPr>
              <a:t>四、</a:t>
            </a:r>
            <a:r>
              <a:rPr lang="zh-CN" altLang="en-US" sz="5400" b="1" dirty="0" smtClean="0">
                <a:solidFill>
                  <a:srgbClr val="6600FF"/>
                </a:solidFill>
              </a:rPr>
              <a:t>为什么说</a:t>
            </a:r>
            <a:r>
              <a:rPr lang="zh-CN" altLang="zh-CN" sz="5400" b="1" dirty="0" smtClean="0">
                <a:solidFill>
                  <a:srgbClr val="6600FF"/>
                </a:solidFill>
              </a:rPr>
              <a:t>建设社会主义文化强国</a:t>
            </a:r>
            <a:r>
              <a:rPr lang="zh-CN" altLang="zh-CN" sz="6000" dirty="0" smtClean="0">
                <a:solidFill>
                  <a:srgbClr val="6600FF"/>
                </a:solidFill>
              </a:rPr>
              <a:t>，</a:t>
            </a:r>
            <a:r>
              <a:rPr lang="zh-CN" altLang="zh-CN" sz="5400" b="1" dirty="0" smtClean="0">
                <a:solidFill>
                  <a:srgbClr val="6600FF"/>
                </a:solidFill>
              </a:rPr>
              <a:t>关键是增强全民族文化创造活力</a:t>
            </a:r>
            <a:r>
              <a:rPr lang="en-US" altLang="zh-CN" sz="6000" b="1" dirty="0" smtClean="0">
                <a:solidFill>
                  <a:srgbClr val="6600FF"/>
                </a:solidFill>
              </a:rPr>
              <a:t>?</a:t>
            </a:r>
            <a:endParaRPr lang="en-US" altLang="zh-CN" sz="5400" b="1" dirty="0" smtClean="0">
              <a:solidFill>
                <a:srgbClr val="6600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4348" y="4286256"/>
            <a:ext cx="7772400" cy="2786082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                           十八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大报告中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的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rgbClr val="7030A0"/>
                </a:solidFill>
              </a:rPr>
              <a:t>责任意识</a:t>
            </a:r>
            <a:endParaRPr lang="en-US" altLang="zh-CN" sz="4000" b="1" dirty="0" smtClean="0">
              <a:solidFill>
                <a:srgbClr val="7030A0"/>
              </a:solidFill>
            </a:endParaRPr>
          </a:p>
          <a:p>
            <a:r>
              <a:rPr lang="zh-CN" altLang="en-US" sz="4000" b="1" dirty="0" smtClean="0">
                <a:solidFill>
                  <a:srgbClr val="7030A0"/>
                </a:solidFill>
              </a:rPr>
              <a:t>         历史意识</a:t>
            </a:r>
            <a:endParaRPr lang="en-US" altLang="zh-CN" sz="4000" b="1" dirty="0" smtClean="0">
              <a:solidFill>
                <a:srgbClr val="7030A0"/>
              </a:solidFill>
            </a:endParaRPr>
          </a:p>
          <a:p>
            <a:r>
              <a:rPr lang="zh-CN" altLang="en-US" sz="4000" b="1" dirty="0" smtClean="0">
                <a:solidFill>
                  <a:srgbClr val="7030A0"/>
                </a:solidFill>
              </a:rPr>
              <a:t>               忧患意识</a:t>
            </a:r>
            <a:endParaRPr lang="en-US" altLang="zh-CN" sz="4000" b="1" dirty="0" smtClean="0">
              <a:solidFill>
                <a:srgbClr val="7030A0"/>
              </a:solidFill>
            </a:endParaRPr>
          </a:p>
          <a:p>
            <a:r>
              <a:rPr lang="zh-CN" altLang="en-US" sz="4000" b="1" dirty="0" smtClean="0">
                <a:solidFill>
                  <a:srgbClr val="7030A0"/>
                </a:solidFill>
              </a:rPr>
              <a:t>                      时代意识</a:t>
            </a:r>
            <a:endParaRPr lang="en-US" altLang="zh-CN" sz="4000" b="1" dirty="0" smtClean="0">
              <a:solidFill>
                <a:srgbClr val="7030A0"/>
              </a:solidFill>
            </a:endParaRPr>
          </a:p>
          <a:p>
            <a:r>
              <a:rPr lang="zh-CN" altLang="en-US" sz="4000" b="1" dirty="0" smtClean="0">
                <a:solidFill>
                  <a:srgbClr val="7030A0"/>
                </a:solidFill>
              </a:rPr>
              <a:t>                            创新意识</a:t>
            </a:r>
            <a:endParaRPr lang="en-US" altLang="zh-CN" sz="4000" b="1" dirty="0" smtClean="0">
              <a:solidFill>
                <a:srgbClr val="7030A0"/>
              </a:solidFill>
            </a:endParaRPr>
          </a:p>
          <a:p>
            <a:r>
              <a:rPr lang="zh-CN" altLang="en-US" sz="4000" b="1" dirty="0" smtClean="0">
                <a:solidFill>
                  <a:srgbClr val="7030A0"/>
                </a:solidFill>
              </a:rPr>
              <a:t>                                  文明</a:t>
            </a:r>
            <a:r>
              <a:rPr lang="zh-CN" altLang="en-US" sz="4000" b="1" dirty="0" smtClean="0">
                <a:solidFill>
                  <a:srgbClr val="7030A0"/>
                </a:solidFill>
              </a:rPr>
              <a:t>意识</a:t>
            </a:r>
            <a:endParaRPr lang="zh-CN" altLang="en-US" sz="4000" dirty="0" smtClean="0"/>
          </a:p>
          <a:p>
            <a:endParaRPr lang="en-US" altLang="zh-CN" sz="6000" b="1" dirty="0" smtClean="0">
              <a:solidFill>
                <a:srgbClr val="7030A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75" y="928688"/>
            <a:ext cx="7772400" cy="1362075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9875" name="文本占位符 2"/>
          <p:cNvSpPr>
            <a:spLocks noGrp="1"/>
          </p:cNvSpPr>
          <p:nvPr>
            <p:ph type="body" idx="1"/>
          </p:nvPr>
        </p:nvSpPr>
        <p:spPr>
          <a:xfrm>
            <a:off x="642938" y="2428875"/>
            <a:ext cx="7772400" cy="3786188"/>
          </a:xfrm>
        </p:spPr>
        <p:txBody>
          <a:bodyPr/>
          <a:lstStyle/>
          <a:p>
            <a:r>
              <a:rPr lang="zh-CN" altLang="en-US" sz="3600" b="1" smtClean="0">
                <a:solidFill>
                  <a:srgbClr val="0033CC"/>
                </a:solidFill>
              </a:rPr>
              <a:t>文化引领时代风气之先，是最需要创新的领域。</a:t>
            </a:r>
            <a:r>
              <a:rPr lang="zh-CN" altLang="en-US" sz="2800" smtClean="0">
                <a:solidFill>
                  <a:srgbClr val="FF0000"/>
                </a:solidFill>
              </a:rPr>
              <a:t>必须牢牢把握正确方向，加快推进文化体制改革，发挥市场在文化资源配置中的积极作用，创新文化走出去模式，为文化繁荣发展提供强大动力。要深化国有文化单位改革健全现代文化市场体系，创新文化管理体制，完善政策保障机制，推动中华文化走向世界，积极吸收借鉴国外优秀文化成果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114D9C-647F-4A20-9A9C-8620CA167408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1143000"/>
            <a:ext cx="7772400" cy="2643188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6000" dirty="0" smtClean="0"/>
              <a:t>我们究竟面临什么样的文化问题？</a:t>
            </a:r>
            <a:endParaRPr lang="zh-CN" altLang="en-US" sz="6000" dirty="0"/>
          </a:p>
        </p:txBody>
      </p:sp>
      <p:pic>
        <p:nvPicPr>
          <p:cNvPr id="4" name="Picture 2" descr="http://hiphotos.baidu.com/70%CC%EC%D0%AB/pic/item/adec3e5cba5d6267faf2c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2428875"/>
            <a:ext cx="364331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/>
        </p:nvGraphicFramePr>
        <p:xfrm>
          <a:off x="-47700" y="349200"/>
          <a:ext cx="9620360" cy="679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1857356" y="2857496"/>
            <a:ext cx="6633346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宋体" pitchFamily="2" charset="-122"/>
              </a:rPr>
              <a:t>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5" y="1571625"/>
            <a:ext cx="800100" cy="3929063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algn="dist">
              <a:defRPr/>
            </a:pPr>
            <a:r>
              <a:rPr lang="zh-CN" altLang="en-US" sz="4000" b="1" spc="600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文化问题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785786" y="1285860"/>
            <a:ext cx="428628" cy="4714908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标题 1"/>
          <p:cNvSpPr>
            <a:spLocks noGrp="1"/>
          </p:cNvSpPr>
          <p:nvPr>
            <p:ph type="ctrTitle"/>
          </p:nvPr>
        </p:nvSpPr>
        <p:spPr>
          <a:xfrm>
            <a:off x="-285750" y="5530850"/>
            <a:ext cx="4286250" cy="1470025"/>
          </a:xfrm>
        </p:spPr>
        <p:txBody>
          <a:bodyPr/>
          <a:lstStyle/>
          <a:p>
            <a:r>
              <a:rPr lang="en-US" altLang="zh-CN" sz="2000" smtClean="0"/>
              <a:t>《A</a:t>
            </a:r>
            <a:r>
              <a:rPr lang="zh-CN" altLang="en-US" sz="2000" smtClean="0"/>
              <a:t>  </a:t>
            </a:r>
            <a:r>
              <a:rPr lang="en-US" altLang="zh-CN" sz="2000" smtClean="0"/>
              <a:t>Night</a:t>
            </a:r>
            <a:r>
              <a:rPr lang="zh-CN" altLang="en-US" sz="2000" smtClean="0"/>
              <a:t>  </a:t>
            </a:r>
            <a:r>
              <a:rPr lang="en-US" altLang="zh-CN" sz="2000" smtClean="0"/>
              <a:t>to</a:t>
            </a:r>
            <a:r>
              <a:rPr lang="zh-CN" altLang="en-US" sz="2000" smtClean="0"/>
              <a:t>  </a:t>
            </a:r>
            <a:r>
              <a:rPr lang="en-US" altLang="zh-CN" sz="2000" smtClean="0"/>
              <a:t>Remember》(1958)</a:t>
            </a:r>
            <a:endParaRPr lang="zh-CN" altLang="en-US" sz="200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D93782-851A-4C86-A30D-D91FCA824CDE}" type="datetime1">
              <a:rPr lang="zh-CN" altLang="en-US"/>
              <a:pPr>
                <a:defRPr/>
              </a:pPr>
              <a:t>2012-11-19</a:t>
            </a:fld>
            <a:endParaRPr lang="zh-CN" altLang="en-US"/>
          </a:p>
        </p:txBody>
      </p:sp>
      <p:pic>
        <p:nvPicPr>
          <p:cNvPr id="94212" name="Picture 2" descr="http://imgsrc.baidu.com/baike/pic/item/0d968f23cd145d08ac34de33.jpg"/>
          <p:cNvPicPr>
            <a:picLocks noChangeAspect="1" noChangeArrowheads="1"/>
          </p:cNvPicPr>
          <p:nvPr/>
        </p:nvPicPr>
        <p:blipFill>
          <a:blip r:embed="rId3" cstate="print"/>
          <a:srcRect l="16438" r="17809"/>
          <a:stretch>
            <a:fillRect/>
          </a:stretch>
        </p:blipFill>
        <p:spPr bwMode="auto">
          <a:xfrm>
            <a:off x="285750" y="857250"/>
            <a:ext cx="3429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2" descr="http://www.plcsky.com/ys/yszt/ztdy/images/2011/3/24/99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889000"/>
            <a:ext cx="3357563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 bwMode="auto">
          <a:xfrm>
            <a:off x="2000250" y="55308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b="1" dirty="0">
                <a:latin typeface="+mj-lt"/>
                <a:ea typeface="隶书" pitchFamily="49" charset="-122"/>
                <a:cs typeface="+mj-cs"/>
              </a:rPr>
              <a:t>《TITANIC》（1997）</a:t>
            </a:r>
            <a:endParaRPr lang="zh-CN" altLang="en-US" sz="2000" b="1" dirty="0">
              <a:latin typeface="+mj-lt"/>
              <a:ea typeface="隶书" pitchFamily="49" charset="-122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7286625" y="785813"/>
            <a:ext cx="2071688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dirty="0">
                <a:latin typeface="+mj-lt"/>
                <a:ea typeface="隶书" pitchFamily="49" charset="-122"/>
                <a:cs typeface="+mj-cs"/>
              </a:rPr>
              <a:t>全球票房：</a:t>
            </a:r>
            <a:r>
              <a:rPr lang="en-US" altLang="zh-CN" sz="2400" b="1" dirty="0">
                <a:latin typeface="+mj-lt"/>
                <a:ea typeface="隶书" pitchFamily="49" charset="-122"/>
                <a:cs typeface="+mj-cs"/>
              </a:rPr>
              <a:t>18.45</a:t>
            </a:r>
            <a:r>
              <a:rPr lang="zh-CN" altLang="en-US" sz="2400" b="1" dirty="0">
                <a:latin typeface="+mj-lt"/>
                <a:ea typeface="隶书" pitchFamily="49" charset="-122"/>
                <a:cs typeface="+mj-cs"/>
              </a:rPr>
              <a:t>亿美元</a:t>
            </a:r>
            <a:r>
              <a:rPr lang="en-US" altLang="zh-CN" sz="3600" b="1" dirty="0">
                <a:latin typeface="+mj-lt"/>
                <a:ea typeface="隶书" pitchFamily="49" charset="-122"/>
                <a:cs typeface="+mj-cs"/>
              </a:rPr>
              <a:t/>
            </a:r>
            <a:br>
              <a:rPr lang="en-US" altLang="zh-CN" sz="3600" b="1" dirty="0">
                <a:latin typeface="+mj-lt"/>
                <a:ea typeface="隶书" pitchFamily="49" charset="-122"/>
                <a:cs typeface="+mj-cs"/>
              </a:rPr>
            </a:br>
            <a:endParaRPr lang="en-US" altLang="zh-CN" sz="3600" b="1" dirty="0">
              <a:latin typeface="+mj-lt"/>
              <a:ea typeface="隶书" pitchFamily="49" charset="-122"/>
              <a:cs typeface="+mj-cs"/>
            </a:endParaRPr>
          </a:p>
          <a:p>
            <a:pPr eaLnBrk="0" hangingPunct="0">
              <a:defRPr/>
            </a:pPr>
            <a:r>
              <a:rPr lang="zh-CN" altLang="en-US" sz="1600" b="1" dirty="0">
                <a:latin typeface="+mj-lt"/>
                <a:ea typeface="隶书" pitchFamily="49" charset="-122"/>
                <a:cs typeface="+mj-cs"/>
              </a:rPr>
              <a:t>北美：</a:t>
            </a:r>
            <a:r>
              <a:rPr lang="en-US" altLang="zh-CN" sz="1600" b="1" dirty="0">
                <a:latin typeface="+mj-lt"/>
                <a:ea typeface="隶书" pitchFamily="49" charset="-122"/>
                <a:cs typeface="+mj-cs"/>
              </a:rPr>
              <a:t>6</a:t>
            </a:r>
            <a:r>
              <a:rPr lang="zh-CN" altLang="en-US" sz="1600" b="1" dirty="0">
                <a:latin typeface="+mj-lt"/>
                <a:ea typeface="隶书" pitchFamily="49" charset="-122"/>
                <a:cs typeface="+mj-cs"/>
              </a:rPr>
              <a:t>亿美元</a:t>
            </a:r>
            <a:endParaRPr lang="en-US" altLang="zh-CN" sz="1600" b="1" dirty="0">
              <a:latin typeface="+mj-lt"/>
              <a:ea typeface="隶书" pitchFamily="49" charset="-122"/>
              <a:cs typeface="+mj-cs"/>
            </a:endParaRPr>
          </a:p>
          <a:p>
            <a:pPr eaLnBrk="0" hangingPunct="0">
              <a:defRPr/>
            </a:pPr>
            <a:r>
              <a:rPr lang="zh-CN" altLang="en-US" sz="1600" b="1" dirty="0">
                <a:latin typeface="+mj-lt"/>
                <a:ea typeface="隶书" pitchFamily="49" charset="-122"/>
                <a:cs typeface="+mj-cs"/>
              </a:rPr>
              <a:t>中国：</a:t>
            </a:r>
            <a:r>
              <a:rPr lang="en-US" altLang="zh-CN" sz="1600" b="1" dirty="0">
                <a:latin typeface="+mj-lt"/>
                <a:ea typeface="隶书" pitchFamily="49" charset="-122"/>
                <a:cs typeface="+mj-cs"/>
              </a:rPr>
              <a:t>3.6</a:t>
            </a:r>
            <a:r>
              <a:rPr lang="zh-CN" altLang="en-US" sz="1600" b="1" dirty="0">
                <a:latin typeface="+mj-lt"/>
                <a:ea typeface="隶书" pitchFamily="49" charset="-122"/>
                <a:cs typeface="+mj-cs"/>
              </a:rPr>
              <a:t>亿人民币</a:t>
            </a:r>
            <a:endParaRPr lang="zh-CN" altLang="en-US" sz="2800" b="1" dirty="0">
              <a:latin typeface="+mj-lt"/>
              <a:ea typeface="隶书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标题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285875"/>
          </a:xfrm>
        </p:spPr>
        <p:txBody>
          <a:bodyPr/>
          <a:lstStyle/>
          <a:p>
            <a:r>
              <a:rPr lang="zh-CN" altLang="en-US" smtClean="0"/>
              <a:t>世纪困惑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4000500"/>
          </a:xfrm>
        </p:spPr>
        <p:txBody>
          <a:bodyPr/>
          <a:lstStyle/>
          <a:p>
            <a:r>
              <a:rPr lang="en-US" altLang="zh-CN" b="1" smtClean="0"/>
              <a:t>20</a:t>
            </a:r>
            <a:r>
              <a:rPr lang="zh-CN" altLang="en-US" b="1" smtClean="0"/>
              <a:t>世纪下半叶，我们为什么出不了文化大师？</a:t>
            </a:r>
            <a:endParaRPr lang="en-US" altLang="zh-CN" b="1" smtClean="0"/>
          </a:p>
          <a:p>
            <a:r>
              <a:rPr lang="zh-CN" altLang="en-US" b="1" smtClean="0"/>
              <a:t>钱学森之问</a:t>
            </a:r>
            <a:r>
              <a:rPr lang="en-US" altLang="zh-CN" b="1" smtClean="0"/>
              <a:t>:</a:t>
            </a:r>
            <a:r>
              <a:rPr lang="zh-CN" altLang="en-US" b="1" smtClean="0"/>
              <a:t>为什么我们的学校总是培养不出杰出人才？</a:t>
            </a:r>
            <a:endParaRPr lang="en-US" altLang="zh-CN" b="1" smtClean="0"/>
          </a:p>
          <a:p>
            <a:r>
              <a:rPr lang="zh-CN" altLang="en-US" b="1" smtClean="0"/>
              <a:t>撒切尔夫人的轻蔑：中国是出口电视机而不是出口电视剧，我们何足惧哉？</a:t>
            </a:r>
            <a:endParaRPr lang="en-US" altLang="zh-CN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标题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285875"/>
          </a:xfrm>
        </p:spPr>
        <p:txBody>
          <a:bodyPr/>
          <a:lstStyle/>
          <a:p>
            <a:pPr algn="l"/>
            <a:r>
              <a:rPr lang="zh-CN" altLang="en-US" sz="4000" smtClean="0"/>
              <a:t>政府在文化发展中的主要职责是创造自由、宽松的社会环境。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63" y="2357438"/>
            <a:ext cx="8229600" cy="4071937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800" b="1" smtClean="0"/>
              <a:t>“圣人无心，以百姓之心为心”</a:t>
            </a:r>
            <a:endParaRPr lang="en-US" altLang="zh-CN" sz="2800" b="1" smtClean="0"/>
          </a:p>
          <a:p>
            <a:pPr>
              <a:lnSpc>
                <a:spcPct val="150000"/>
              </a:lnSpc>
              <a:buFont typeface="Arial" charset="0"/>
              <a:buNone/>
            </a:pPr>
            <a:endParaRPr lang="en-US" altLang="zh-CN" sz="2800" b="1" smtClean="0"/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800" b="1" smtClean="0"/>
              <a:t>大其心，容天下之物；虚其心，纳天下之善</a:t>
            </a:r>
            <a:endParaRPr lang="en-US" altLang="zh-CN" sz="2800" b="1" smtClean="0"/>
          </a:p>
          <a:p>
            <a:pPr>
              <a:lnSpc>
                <a:spcPct val="150000"/>
              </a:lnSpc>
              <a:buFont typeface="Arial" charset="0"/>
              <a:buNone/>
            </a:pPr>
            <a:endParaRPr lang="en-US" altLang="zh-CN" sz="2800" b="1" smtClean="0"/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800" b="1" smtClean="0"/>
              <a:t>自由、宽松的氛围对文化发展的重要性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标题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786813" cy="928688"/>
          </a:xfrm>
        </p:spPr>
        <p:txBody>
          <a:bodyPr/>
          <a:lstStyle/>
          <a:p>
            <a:r>
              <a:rPr lang="zh-CN" altLang="en-US" sz="4000" smtClean="0"/>
              <a:t>我们为什么总是在堵？到底想堵什么</a:t>
            </a:r>
            <a:r>
              <a:rPr lang="zh-CN" altLang="en-US" smtClean="0"/>
              <a:t>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750" y="2214563"/>
            <a:ext cx="6643688" cy="3357562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b="1" smtClean="0"/>
              <a:t>一堵：资本主义的恶</a:t>
            </a:r>
            <a:endParaRPr lang="en-US" altLang="zh-CN" b="1" smtClean="0"/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b="1" smtClean="0"/>
              <a:t>二堵：封建主义的毒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b="1" smtClean="0"/>
              <a:t>三堵：日常生活中的俗</a:t>
            </a:r>
            <a:endParaRPr lang="en-US" altLang="zh-CN" b="1" smtClean="0"/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b="1" smtClean="0"/>
              <a:t>四堵：人性中的欲</a:t>
            </a:r>
            <a:endParaRPr lang="en-US" altLang="zh-CN" b="1" smtClean="0"/>
          </a:p>
          <a:p>
            <a:pPr>
              <a:lnSpc>
                <a:spcPct val="150000"/>
              </a:lnSpc>
              <a:buFont typeface="Arial" charset="0"/>
              <a:buNone/>
            </a:pP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标题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642938"/>
          </a:xfrm>
        </p:spPr>
        <p:txBody>
          <a:bodyPr/>
          <a:lstStyle/>
          <a:p>
            <a:r>
              <a:rPr lang="zh-CN" altLang="en-US" sz="4000" smtClean="0"/>
              <a:t>扼杀个性、取消多样性等于文化自杀</a:t>
            </a:r>
          </a:p>
        </p:txBody>
      </p:sp>
      <p:sp>
        <p:nvSpPr>
          <p:cNvPr id="114691" name="内容占位符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857750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800" b="1" smtClean="0"/>
              <a:t>    </a:t>
            </a:r>
            <a:r>
              <a:rPr lang="en-US" altLang="zh-CN" sz="2800" b="1" smtClean="0"/>
              <a:t>“</a:t>
            </a:r>
            <a:r>
              <a:rPr lang="zh-CN" altLang="zh-CN" sz="2800" b="1" smtClean="0"/>
              <a:t>只有个人才能思考，从而能为社会创造新价值，不仅如此，甚至还能建立起那些为公共生活所遵守的新的道德标准。要是没有能独立思考和独立判断的有创造能力的个人，社会的发展就不可想象，正像要是没有供给养料的社会土壤，人的个性的发展也是不可想象的一样。”</a:t>
            </a:r>
            <a:endParaRPr lang="zh-CN" altLang="zh-CN" sz="2800" smtClean="0"/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zh-CN" sz="2800" b="1" smtClean="0"/>
              <a:t>                                            </a:t>
            </a:r>
            <a:r>
              <a:rPr lang="zh-CN" altLang="en-US" sz="2800" b="1" smtClean="0"/>
              <a:t>    </a:t>
            </a:r>
            <a:r>
              <a:rPr lang="en-US" altLang="zh-CN" sz="2800" b="1" smtClean="0"/>
              <a:t>  </a:t>
            </a:r>
            <a:r>
              <a:rPr lang="zh-CN" altLang="en-US" sz="2800" b="1" smtClean="0"/>
              <a:t>                   </a:t>
            </a:r>
            <a:r>
              <a:rPr lang="en-US" altLang="zh-CN" sz="2800" b="1" smtClean="0"/>
              <a:t>——</a:t>
            </a:r>
            <a:r>
              <a:rPr lang="zh-CN" altLang="zh-CN" sz="2800" b="1" smtClean="0"/>
              <a:t>爱因斯坦</a:t>
            </a:r>
            <a:endParaRPr lang="zh-CN" altLang="zh-CN" sz="2800" smtClean="0"/>
          </a:p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6600" b="1" dirty="0" smtClean="0"/>
              <a:t>五、为什么要把</a:t>
            </a:r>
            <a:r>
              <a:rPr lang="zh-CN" altLang="zh-CN" sz="6600" b="1" dirty="0" smtClean="0"/>
              <a:t>社会主义核心价值体系建设</a:t>
            </a:r>
            <a:r>
              <a:rPr lang="zh-CN" altLang="en-US" sz="6600" b="1" dirty="0" smtClean="0"/>
              <a:t>放在文化强国建设的首位</a:t>
            </a:r>
            <a:r>
              <a:rPr lang="en-US" altLang="zh-CN" sz="6600" dirty="0" smtClean="0"/>
              <a:t>?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373A8-1AB7-481D-B2E7-2BD499F5A6D5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dirty="0" smtClean="0"/>
              <a:t>十七届六中全会的定位</a:t>
            </a:r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b="1" dirty="0" smtClean="0"/>
              <a:t>社会主义</a:t>
            </a:r>
            <a:r>
              <a:rPr lang="zh-CN" altLang="en-US" sz="4000" b="1" dirty="0" smtClean="0">
                <a:solidFill>
                  <a:srgbClr val="0033CC"/>
                </a:solidFill>
              </a:rPr>
              <a:t>核心价值体系</a:t>
            </a:r>
            <a:r>
              <a:rPr lang="zh-CN" altLang="en-US" sz="4000" b="1" dirty="0" smtClean="0"/>
              <a:t>是</a:t>
            </a:r>
            <a:r>
              <a:rPr lang="zh-CN" altLang="en-US" sz="4000" b="1" dirty="0" smtClean="0">
                <a:solidFill>
                  <a:srgbClr val="0033CC"/>
                </a:solidFill>
              </a:rPr>
              <a:t>兴国之魂</a:t>
            </a:r>
            <a:r>
              <a:rPr lang="zh-CN" altLang="en-US" sz="4000" b="1" dirty="0" smtClean="0"/>
              <a:t>，</a:t>
            </a:r>
            <a:r>
              <a:rPr lang="zh-CN" altLang="en-US" sz="2800" b="1" dirty="0" smtClean="0"/>
              <a:t>是社会主义先进文化的</a:t>
            </a:r>
            <a:r>
              <a:rPr lang="zh-CN" altLang="en-US" sz="2800" b="1" dirty="0" smtClean="0">
                <a:solidFill>
                  <a:srgbClr val="0033CC"/>
                </a:solidFill>
              </a:rPr>
              <a:t>精髓</a:t>
            </a:r>
            <a:r>
              <a:rPr lang="zh-CN" altLang="en-US" sz="2800" b="1" dirty="0" smtClean="0"/>
              <a:t>，决定着中国特色社会主义发展</a:t>
            </a:r>
            <a:r>
              <a:rPr lang="zh-CN" altLang="en-US" sz="2800" b="1" dirty="0" smtClean="0">
                <a:solidFill>
                  <a:srgbClr val="0033CC"/>
                </a:solidFill>
              </a:rPr>
              <a:t>方向</a:t>
            </a:r>
            <a:r>
              <a:rPr lang="zh-CN" altLang="en-US" sz="2800" b="1" dirty="0" smtClean="0"/>
              <a:t>。</a:t>
            </a:r>
            <a:r>
              <a:rPr lang="zh-CN" altLang="en-US" sz="2000" dirty="0" smtClean="0">
                <a:solidFill>
                  <a:srgbClr val="FF0000"/>
                </a:solidFill>
              </a:rPr>
              <a:t>必须把社会主义核心价值体系融入国民教育、精神文明建设和党的建设全过程，贯穿改革开放和社会主义现代化建设各领域，体现到精神文化产品创作生产传播各方面，坚持用社会主义核心价值体系引领社会思潮，在全党全社会形成统一指导思想、共同理想信念、强大精神力量、基本道德规范。要坚持马克思主义指导地位，坚定中国特色社会主义共同理想，弘扬以爱国主义为核心的民族精神和以改革创新为核心的时代精神，树立和践行社会主义荣辱观。</a:t>
            </a:r>
            <a:endParaRPr lang="zh-CN" altLang="en-US" sz="2400" dirty="0" smtClean="0">
              <a:solidFill>
                <a:srgbClr val="FF0000"/>
              </a:solidFill>
            </a:endParaRPr>
          </a:p>
          <a:p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B120BF-2776-4E73-B5BA-81CEA4A756C0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714488"/>
            <a:ext cx="7772400" cy="4786346"/>
          </a:xfrm>
        </p:spPr>
        <p:txBody>
          <a:bodyPr/>
          <a:lstStyle/>
          <a:p>
            <a:r>
              <a:rPr lang="zh-CN" altLang="en-US" dirty="0" smtClean="0"/>
              <a:t>一是要加强社会主义核心价值体系建设。</a:t>
            </a:r>
            <a:r>
              <a:rPr lang="en-US" altLang="zh-CN" dirty="0" smtClean="0">
                <a:solidFill>
                  <a:srgbClr val="6600CC"/>
                </a:solidFill>
              </a:rPr>
              <a:t>(</a:t>
            </a:r>
            <a:r>
              <a:rPr lang="zh-CN" altLang="en-US" dirty="0" smtClean="0">
                <a:solidFill>
                  <a:srgbClr val="6600CC"/>
                </a:solidFill>
              </a:rPr>
              <a:t>为国立魂</a:t>
            </a:r>
            <a:r>
              <a:rPr lang="en-US" altLang="zh-CN" dirty="0" smtClean="0">
                <a:solidFill>
                  <a:srgbClr val="6600CC"/>
                </a:solidFill>
              </a:rPr>
              <a:t>)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二是要全面提高公民道德素质。</a:t>
            </a:r>
            <a:r>
              <a:rPr lang="zh-CN" altLang="en-US" dirty="0" smtClean="0">
                <a:solidFill>
                  <a:srgbClr val="6600CC"/>
                </a:solidFill>
              </a:rPr>
              <a:t>（公民文化：人的现代化）</a:t>
            </a:r>
            <a:r>
              <a:rPr lang="en-US" altLang="zh-CN" dirty="0" smtClean="0">
                <a:solidFill>
                  <a:srgbClr val="6600CC"/>
                </a:solidFill>
              </a:rPr>
              <a:t/>
            </a:r>
            <a:br>
              <a:rPr lang="en-US" altLang="zh-CN" dirty="0" smtClean="0">
                <a:solidFill>
                  <a:srgbClr val="6600CC"/>
                </a:solidFill>
              </a:rPr>
            </a:br>
            <a:r>
              <a:rPr lang="zh-CN" altLang="en-US" dirty="0" smtClean="0"/>
              <a:t>三是要丰富人民精神文化生活。</a:t>
            </a:r>
            <a:r>
              <a:rPr lang="zh-CN" altLang="en-US" dirty="0" smtClean="0">
                <a:solidFill>
                  <a:srgbClr val="6600CC"/>
                </a:solidFill>
              </a:rPr>
              <a:t>（物质和精神都富有）</a:t>
            </a:r>
            <a:r>
              <a:rPr lang="en-US" altLang="zh-CN" dirty="0" smtClean="0">
                <a:solidFill>
                  <a:srgbClr val="6600CC"/>
                </a:solidFill>
              </a:rPr>
              <a:t/>
            </a:r>
            <a:br>
              <a:rPr lang="en-US" altLang="zh-CN" dirty="0" smtClean="0">
                <a:solidFill>
                  <a:srgbClr val="6600CC"/>
                </a:solidFill>
              </a:rPr>
            </a:br>
            <a:r>
              <a:rPr lang="zh-CN" altLang="en-US" dirty="0" smtClean="0"/>
              <a:t>四是要增强文化整体实力和竞争力。</a:t>
            </a:r>
            <a:r>
              <a:rPr lang="zh-CN" altLang="en-US" dirty="0" smtClean="0">
                <a:solidFill>
                  <a:srgbClr val="6600CC"/>
                </a:solidFill>
              </a:rPr>
              <a:t>（文化上崛起为强国）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071547"/>
            <a:ext cx="7772400" cy="1000131"/>
          </a:xfrm>
        </p:spPr>
        <p:txBody>
          <a:bodyPr/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18</a:t>
            </a:r>
            <a:r>
              <a:rPr lang="zh-CN" altLang="en-US" sz="5400" dirty="0" smtClean="0">
                <a:solidFill>
                  <a:srgbClr val="FF0000"/>
                </a:solidFill>
              </a:rPr>
              <a:t>大报告：</a:t>
            </a:r>
            <a:r>
              <a:rPr lang="zh-CN" altLang="en-US" sz="5400" dirty="0" smtClean="0">
                <a:solidFill>
                  <a:srgbClr val="6600FF"/>
                </a:solidFill>
              </a:rPr>
              <a:t>建设文化强国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b="1" dirty="0" smtClean="0"/>
              <a:t>我党建设社会主义核心价值体系的宏大构想，张扬的正是中国古圣贤的文化理想：</a:t>
            </a:r>
            <a:endParaRPr lang="en-US" altLang="zh-CN" sz="4000" b="1" dirty="0" smtClean="0"/>
          </a:p>
          <a:p>
            <a:r>
              <a:rPr lang="zh-CN" altLang="en-US" sz="4000" b="1" dirty="0" smtClean="0">
                <a:solidFill>
                  <a:srgbClr val="0033CC"/>
                </a:solidFill>
              </a:rPr>
              <a:t>“为天地立心，为生民立命，为往圣继绝学，为万世开太平”。 </a:t>
            </a:r>
            <a:r>
              <a:rPr lang="zh-CN" altLang="en-US" sz="4000" b="1" dirty="0" smtClean="0"/>
              <a:t> </a:t>
            </a:r>
            <a:endParaRPr lang="zh-CN" altLang="en-US" sz="4400" b="1" dirty="0" smtClean="0">
              <a:solidFill>
                <a:srgbClr val="0033CC"/>
              </a:solidFill>
            </a:endParaRPr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373A8-1AB7-481D-B2E7-2BD499F5A6D5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ctrTitle"/>
          </p:nvPr>
        </p:nvSpPr>
        <p:spPr>
          <a:xfrm>
            <a:off x="428625" y="868353"/>
            <a:ext cx="8391525" cy="1274763"/>
          </a:xfrm>
        </p:spPr>
        <p:txBody>
          <a:bodyPr/>
          <a:lstStyle/>
          <a:p>
            <a:pPr algn="l"/>
            <a:r>
              <a:rPr lang="zh-CN" altLang="en-US" sz="4000" i="1" dirty="0" smtClean="0">
                <a:solidFill>
                  <a:srgbClr val="666699"/>
                </a:solidFill>
              </a:rPr>
              <a:t>为什么放在首位？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subTitle" idx="1"/>
          </p:nvPr>
        </p:nvSpPr>
        <p:spPr>
          <a:xfrm>
            <a:off x="557242" y="2420938"/>
            <a:ext cx="8229600" cy="4008437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ea typeface="黑体" pitchFamily="2" charset="-122"/>
              </a:rPr>
              <a:t>1.</a:t>
            </a:r>
            <a:r>
              <a:rPr lang="zh-CN" altLang="en-US" b="1" dirty="0" smtClean="0">
                <a:solidFill>
                  <a:srgbClr val="FF0000"/>
                </a:solidFill>
                <a:ea typeface="黑体" pitchFamily="2" charset="-122"/>
              </a:rPr>
              <a:t>价值信仰系统在文化中居于核心地位</a:t>
            </a:r>
            <a:endParaRPr lang="en-US" altLang="zh-CN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>
              <a:buFont typeface="Arial" charset="0"/>
              <a:buNone/>
            </a:pPr>
            <a:endParaRPr lang="en-US" altLang="zh-CN" sz="2000" b="1" dirty="0" smtClean="0">
              <a:solidFill>
                <a:schemeClr val="tx1"/>
              </a:solidFill>
              <a:ea typeface="黑体" pitchFamily="2" charset="-122"/>
            </a:endParaRPr>
          </a:p>
          <a:p>
            <a:pPr>
              <a:buFont typeface="Arial" charset="0"/>
              <a:buNone/>
            </a:pPr>
            <a:endParaRPr lang="en-US" altLang="zh-CN" dirty="0" smtClean="0">
              <a:solidFill>
                <a:schemeClr val="tx1"/>
              </a:solidFill>
              <a:ea typeface="黑体" pitchFamily="2" charset="-122"/>
            </a:endParaRPr>
          </a:p>
          <a:p>
            <a:pPr>
              <a:buFont typeface="Arial" charset="0"/>
              <a:buNone/>
            </a:pPr>
            <a:r>
              <a:rPr lang="zh-CN" altLang="en-US" sz="2400" dirty="0" smtClean="0">
                <a:solidFill>
                  <a:schemeClr val="tx1"/>
                </a:solidFill>
                <a:ea typeface="黑体" pitchFamily="2" charset="-122"/>
              </a:rPr>
              <a:t>  </a:t>
            </a:r>
            <a:r>
              <a:rPr lang="zh-CN" altLang="en-US" sz="2400" b="1" dirty="0" smtClean="0">
                <a:solidFill>
                  <a:schemeClr val="tx1"/>
                </a:solidFill>
                <a:ea typeface="黑体" pitchFamily="2" charset="-122"/>
              </a:rPr>
              <a:t>认知系统                           感觉与经验的世界</a:t>
            </a:r>
          </a:p>
          <a:p>
            <a:pPr>
              <a:buFont typeface="Arial" charset="0"/>
              <a:buNone/>
            </a:pPr>
            <a:r>
              <a:rPr lang="zh-CN" altLang="en-US" sz="2400" b="1" dirty="0" smtClean="0">
                <a:solidFill>
                  <a:schemeClr val="tx1"/>
                </a:solidFill>
                <a:ea typeface="黑体" pitchFamily="2" charset="-122"/>
              </a:rPr>
              <a:t>  价值信仰系统                  知觉与科学的世界</a:t>
            </a:r>
          </a:p>
          <a:p>
            <a:pPr>
              <a:buFont typeface="Arial" charset="0"/>
              <a:buNone/>
            </a:pPr>
            <a:r>
              <a:rPr lang="zh-CN" altLang="en-US" sz="2400" b="1" dirty="0" smtClean="0">
                <a:solidFill>
                  <a:schemeClr val="tx1"/>
                </a:solidFill>
                <a:ea typeface="黑体" pitchFamily="2" charset="-122"/>
              </a:rPr>
              <a:t>   审美系统                           直觉与艺术的世界</a:t>
            </a:r>
            <a:endParaRPr lang="en-US" altLang="zh-CN" sz="2400" b="1" dirty="0" smtClean="0">
              <a:solidFill>
                <a:schemeClr val="tx1"/>
              </a:solidFill>
              <a:ea typeface="黑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ea typeface="黑体" pitchFamily="2" charset="-122"/>
              </a:rPr>
              <a:t>                                                </a:t>
            </a:r>
            <a:r>
              <a:rPr lang="zh-CN" altLang="en-US" sz="2400" b="1" dirty="0" smtClean="0">
                <a:solidFill>
                  <a:schemeClr val="tx1"/>
                </a:solidFill>
                <a:ea typeface="黑体" pitchFamily="2" charset="-122"/>
              </a:rPr>
              <a:t>统觉与超验的世界</a:t>
            </a:r>
          </a:p>
        </p:txBody>
      </p:sp>
      <p:sp>
        <p:nvSpPr>
          <p:cNvPr id="18435" name="AutoShape 4"/>
          <p:cNvSpPr>
            <a:spLocks/>
          </p:cNvSpPr>
          <p:nvPr/>
        </p:nvSpPr>
        <p:spPr bwMode="auto">
          <a:xfrm>
            <a:off x="1712893" y="4071942"/>
            <a:ext cx="73025" cy="1143008"/>
          </a:xfrm>
          <a:prstGeom prst="leftBrace">
            <a:avLst>
              <a:gd name="adj1" fmla="val 78937"/>
              <a:gd name="adj2" fmla="val 50000"/>
            </a:avLst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5" name="右大括号 4"/>
          <p:cNvSpPr/>
          <p:nvPr/>
        </p:nvSpPr>
        <p:spPr>
          <a:xfrm>
            <a:off x="7643834" y="4000504"/>
            <a:ext cx="214314" cy="1571636"/>
          </a:xfrm>
          <a:prstGeom prst="rightBrace">
            <a:avLst>
              <a:gd name="adj1" fmla="val 8333"/>
              <a:gd name="adj2" fmla="val 50868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98513" y="3786190"/>
            <a:ext cx="615553" cy="1863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6600CC"/>
                </a:solidFill>
                <a:ea typeface="黑体" pitchFamily="2" charset="-122"/>
              </a:rPr>
              <a:t>文化三系统</a:t>
            </a:r>
            <a:endParaRPr lang="zh-CN" altLang="en-US" sz="2800" b="1" dirty="0">
              <a:solidFill>
                <a:srgbClr val="66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2462" y="3857628"/>
            <a:ext cx="615553" cy="1863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6600CC"/>
                </a:solidFill>
                <a:ea typeface="黑体" pitchFamily="2" charset="-122"/>
              </a:rPr>
              <a:t>精神四世界</a:t>
            </a:r>
            <a:endParaRPr lang="zh-CN" altLang="en-US" sz="28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  <p:bldP spid="18435" grpId="0" animBg="1"/>
      <p:bldP spid="5" grpId="0" animBg="1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428596" y="857232"/>
            <a:ext cx="8229600" cy="928688"/>
          </a:xfrm>
        </p:spPr>
        <p:txBody>
          <a:bodyPr/>
          <a:lstStyle/>
          <a:p>
            <a:pPr algn="l"/>
            <a:r>
              <a:rPr lang="zh-CN" altLang="en-US" sz="3200" i="1" dirty="0" smtClean="0">
                <a:solidFill>
                  <a:srgbClr val="666699"/>
                </a:solidFill>
              </a:rPr>
              <a:t>为什么放在首位？</a:t>
            </a:r>
            <a:r>
              <a:rPr lang="en-US" altLang="zh-CN" sz="3200" i="1" dirty="0" smtClean="0">
                <a:solidFill>
                  <a:srgbClr val="666699"/>
                </a:solidFill>
              </a:rPr>
              <a:t/>
            </a:r>
            <a:br>
              <a:rPr lang="en-US" altLang="zh-CN" sz="3200" i="1" dirty="0" smtClean="0">
                <a:solidFill>
                  <a:srgbClr val="666699"/>
                </a:solidFill>
              </a:rPr>
            </a:br>
            <a:r>
              <a:rPr lang="en-US" altLang="zh-CN" sz="3200" i="1" dirty="0" smtClean="0">
                <a:solidFill>
                  <a:srgbClr val="666699"/>
                </a:solidFill>
              </a:rPr>
              <a:t/>
            </a:r>
            <a:br>
              <a:rPr lang="en-US" altLang="zh-CN" sz="3200" i="1" dirty="0" smtClean="0">
                <a:solidFill>
                  <a:srgbClr val="666699"/>
                </a:solidFill>
              </a:rPr>
            </a:br>
            <a:r>
              <a:rPr lang="en-US" altLang="zh-CN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2 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核心价值系统是国家的灵魂和社会秩序的源泉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882775"/>
            <a:ext cx="8229600" cy="4714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zh-CN" sz="4400" b="1" dirty="0" smtClean="0">
              <a:solidFill>
                <a:srgbClr val="6600CC"/>
              </a:solidFill>
              <a:ea typeface="隶书" pitchFamily="49" charset="-122"/>
            </a:endParaRPr>
          </a:p>
          <a:p>
            <a:pPr eaLnBrk="1" hangingPunct="1">
              <a:buFont typeface="Arial" charset="0"/>
              <a:buNone/>
            </a:pPr>
            <a:r>
              <a:rPr lang="zh-CN" altLang="en-US" sz="4400" b="1" dirty="0" smtClean="0">
                <a:solidFill>
                  <a:srgbClr val="6600CC"/>
                </a:solidFill>
                <a:ea typeface="隶书" pitchFamily="49" charset="-122"/>
              </a:rPr>
              <a:t>弗兰克林</a:t>
            </a:r>
            <a:r>
              <a:rPr lang="en-US" altLang="zh-CN" sz="4400" b="1" dirty="0" smtClean="0">
                <a:solidFill>
                  <a:srgbClr val="6600CC"/>
                </a:solidFill>
                <a:ea typeface="隶书" pitchFamily="49" charset="-122"/>
              </a:rPr>
              <a:t>·</a:t>
            </a:r>
            <a:r>
              <a:rPr lang="zh-CN" altLang="en-US" sz="4400" b="1" dirty="0" smtClean="0">
                <a:solidFill>
                  <a:srgbClr val="6600CC"/>
                </a:solidFill>
                <a:ea typeface="隶书" pitchFamily="49" charset="-122"/>
              </a:rPr>
              <a:t>罗斯福：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zh-CN" altLang="en-US" sz="3600" b="1" dirty="0" smtClean="0">
                <a:ea typeface="隶书" pitchFamily="49" charset="-122"/>
              </a:rPr>
              <a:t>          </a:t>
            </a:r>
            <a:r>
              <a:rPr lang="zh-CN" altLang="en-US" b="1" dirty="0" smtClean="0">
                <a:ea typeface="黑体" pitchFamily="2" charset="-122"/>
              </a:rPr>
              <a:t>“国家像人一样不只是每个部分的的总和，它还有更深更广、更持久的东西。这就是最关系到它的前途的东西”。它是一种精神，是一个国家的信念。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4294967295"/>
          </p:nvPr>
        </p:nvSpPr>
        <p:spPr>
          <a:xfrm>
            <a:off x="428596" y="908071"/>
            <a:ext cx="8715404" cy="5521325"/>
          </a:xfrm>
        </p:spPr>
        <p:txBody>
          <a:bodyPr/>
          <a:lstStyle/>
          <a:p>
            <a:pPr>
              <a:buNone/>
            </a:pPr>
            <a:r>
              <a:rPr lang="zh-CN" altLang="en-US" i="1" dirty="0" smtClean="0">
                <a:solidFill>
                  <a:srgbClr val="666699"/>
                </a:solidFill>
                <a:latin typeface="隶书" pitchFamily="49" charset="-122"/>
                <a:ea typeface="隶书" pitchFamily="49" charset="-122"/>
              </a:rPr>
              <a:t>为什么放在首位？</a:t>
            </a:r>
            <a:endParaRPr lang="en-US" altLang="zh-CN" i="1" dirty="0" smtClean="0">
              <a:solidFill>
                <a:srgbClr val="666699"/>
              </a:solidFill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ea typeface="黑体" pitchFamily="2" charset="-122"/>
              </a:rPr>
              <a:t>3. </a:t>
            </a:r>
            <a:r>
              <a:rPr lang="zh-CN" altLang="en-US" b="1" dirty="0" smtClean="0">
                <a:solidFill>
                  <a:srgbClr val="FF0000"/>
                </a:solidFill>
                <a:ea typeface="黑体" pitchFamily="2" charset="-122"/>
              </a:rPr>
              <a:t>社会多重转型引起的文化断裂、传统衰微、价值紊乱和价值真空、社会失范和社会脱序</a:t>
            </a:r>
          </a:p>
          <a:p>
            <a:pPr>
              <a:buFont typeface="Arial" charset="0"/>
              <a:buNone/>
            </a:pPr>
            <a:endParaRPr lang="zh-CN" altLang="en-US" b="1" dirty="0" smtClean="0">
              <a:solidFill>
                <a:srgbClr val="6600CC"/>
              </a:solidFill>
              <a:ea typeface="黑体" pitchFamily="2" charset="-122"/>
            </a:endParaRP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zh-CN" altLang="en-US" b="1" dirty="0" smtClean="0">
                <a:ea typeface="黑体" pitchFamily="2" charset="-122"/>
              </a:rPr>
              <a:t>             “再往前流，水就混了；再往前走，路就分了；再往前看，眼就迷了；再往前想，心就沉了。”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en-US" altLang="zh-CN" b="1" dirty="0" smtClean="0">
                <a:ea typeface="黑体" pitchFamily="2" charset="-122"/>
              </a:rPr>
              <a:t>                            </a:t>
            </a:r>
            <a:r>
              <a:rPr lang="en-US" altLang="zh-CN" sz="2400" b="1" dirty="0" smtClean="0">
                <a:ea typeface="黑体" pitchFamily="2" charset="-122"/>
              </a:rPr>
              <a:t>——</a:t>
            </a:r>
            <a:r>
              <a:rPr lang="zh-CN" altLang="en-US" sz="2400" b="1" dirty="0" smtClean="0">
                <a:ea typeface="黑体" pitchFamily="2" charset="-122"/>
              </a:rPr>
              <a:t>黄纪苏编剧的</a:t>
            </a:r>
            <a:r>
              <a:rPr lang="en-US" altLang="zh-CN" sz="2400" b="1" dirty="0" smtClean="0">
                <a:ea typeface="黑体" pitchFamily="2" charset="-122"/>
              </a:rPr>
              <a:t>《</a:t>
            </a:r>
            <a:r>
              <a:rPr lang="zh-CN" altLang="en-US" sz="2400" b="1" dirty="0" smtClean="0">
                <a:ea typeface="黑体" pitchFamily="2" charset="-122"/>
              </a:rPr>
              <a:t>我们走在大路上</a:t>
            </a:r>
            <a:r>
              <a:rPr lang="en-US" altLang="zh-CN" sz="2400" b="1" dirty="0" smtClean="0">
                <a:ea typeface="黑体" pitchFamily="2" charset="-122"/>
              </a:rPr>
              <a:t>》</a:t>
            </a:r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46460" y="2349500"/>
            <a:ext cx="615553" cy="33115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6600CC"/>
                </a:solidFill>
                <a:ea typeface="华文行楷" pitchFamily="2" charset="-122"/>
              </a:rPr>
              <a:t>现实中的心理焦虑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714362"/>
            <a:ext cx="8229600" cy="928688"/>
          </a:xfrm>
        </p:spPr>
        <p:txBody>
          <a:bodyPr/>
          <a:lstStyle/>
          <a:p>
            <a:r>
              <a:rPr lang="zh-CN" altLang="en-US" dirty="0" smtClean="0">
                <a:solidFill>
                  <a:srgbClr val="6600CC"/>
                </a:solidFill>
              </a:rPr>
              <a:t>文化“六无”现象</a:t>
            </a:r>
            <a:endParaRPr lang="zh-CN" altLang="en-US" dirty="0">
              <a:solidFill>
                <a:srgbClr val="6600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0118" y="1571612"/>
            <a:ext cx="8229600" cy="50006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33CC"/>
                </a:solidFill>
              </a:rPr>
              <a:t>文化无根：</a:t>
            </a:r>
            <a:r>
              <a:rPr lang="zh-CN" altLang="en-US" sz="2800" b="1" dirty="0" smtClean="0"/>
              <a:t>传统断裂，马克思主义危机</a:t>
            </a:r>
            <a:r>
              <a:rPr lang="en-US" altLang="zh-CN" sz="2800" b="1" dirty="0" smtClean="0"/>
              <a:t>……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33CC"/>
                </a:solidFill>
              </a:rPr>
              <a:t>文化无魂：</a:t>
            </a:r>
            <a:r>
              <a:rPr lang="zh-CN" altLang="en-US" sz="2800" b="1" dirty="0" smtClean="0"/>
              <a:t>魂飞魄散，碎片化、物化</a:t>
            </a:r>
            <a:r>
              <a:rPr lang="en-US" altLang="zh-CN" sz="2800" b="1" dirty="0" smtClean="0"/>
              <a:t>……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33CC"/>
                </a:solidFill>
              </a:rPr>
              <a:t>文化无序：</a:t>
            </a:r>
            <a:r>
              <a:rPr lang="zh-CN" altLang="en-US" sz="2800" b="1" dirty="0" smtClean="0"/>
              <a:t>道德失范、社会脱序</a:t>
            </a:r>
            <a:r>
              <a:rPr lang="en-US" altLang="zh-CN" sz="2800" b="1" dirty="0" smtClean="0"/>
              <a:t>……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33CC"/>
                </a:solidFill>
              </a:rPr>
              <a:t>文化无力：</a:t>
            </a:r>
            <a:r>
              <a:rPr lang="zh-CN" altLang="en-US" sz="2800" b="1" dirty="0" smtClean="0"/>
              <a:t>缺乏凝聚力、吸引力和创造力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33CC"/>
                </a:solidFill>
              </a:rPr>
              <a:t>文化无声：</a:t>
            </a:r>
            <a:r>
              <a:rPr lang="zh-CN" altLang="en-US" sz="2800" b="1" dirty="0" smtClean="0"/>
              <a:t>理不屈而词穷，话语权很小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33CC"/>
                </a:solidFill>
              </a:rPr>
              <a:t>文化无信：</a:t>
            </a:r>
            <a:r>
              <a:rPr lang="zh-CN" altLang="en-US" sz="2800" b="1" dirty="0" smtClean="0"/>
              <a:t>信仰、信任、信心危机日深</a:t>
            </a:r>
            <a:endParaRPr lang="en-US" altLang="zh-CN" b="1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5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5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Rot="1" noChangeArrowheads="1"/>
          </p:cNvSpPr>
          <p:nvPr/>
        </p:nvSpPr>
        <p:spPr bwMode="auto">
          <a:xfrm>
            <a:off x="785786" y="2786058"/>
            <a:ext cx="7535863" cy="40005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altLang="zh-CN" sz="3200" b="1" kern="1200" dirty="0" smtClean="0">
              <a:solidFill>
                <a:prstClr val="black"/>
              </a:solidFill>
              <a:latin typeface="Calibri"/>
              <a:ea typeface="微软雅黑" pitchFamily="34" charset="-122"/>
              <a:cs typeface="+mn-cs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altLang="zh-CN" sz="3200" b="1" kern="1200" dirty="0" smtClean="0">
                <a:solidFill>
                  <a:prstClr val="black"/>
                </a:solidFill>
                <a:latin typeface="Calibri"/>
                <a:ea typeface="微软雅黑" pitchFamily="34" charset="-122"/>
                <a:cs typeface="+mn-cs"/>
              </a:rPr>
              <a:t>    </a:t>
            </a:r>
            <a:r>
              <a:rPr lang="zh-CN" altLang="en-US" sz="3200" b="1" kern="1200" dirty="0" smtClean="0">
                <a:solidFill>
                  <a:prstClr val="black"/>
                </a:solidFill>
                <a:latin typeface="Calibri"/>
                <a:ea typeface="微软雅黑" pitchFamily="34" charset="-122"/>
                <a:cs typeface="+mn-cs"/>
              </a:rPr>
              <a:t>自然经济→ 朝代国家→ 天理世界观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zh-CN" altLang="en-US" sz="3200" b="1" kern="1200" dirty="0" smtClean="0">
                <a:solidFill>
                  <a:prstClr val="black"/>
                </a:solidFill>
                <a:latin typeface="Calibri"/>
                <a:ea typeface="微软雅黑" pitchFamily="34" charset="-122"/>
                <a:cs typeface="+mn-cs"/>
              </a:rPr>
              <a:t>           ↓                   ↓                     ↓ 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zh-CN" altLang="en-US" sz="3200" b="1" kern="1200" dirty="0" smtClean="0">
                <a:solidFill>
                  <a:prstClr val="black"/>
                </a:solidFill>
                <a:latin typeface="Calibri"/>
                <a:ea typeface="微软雅黑" pitchFamily="34" charset="-122"/>
                <a:cs typeface="+mn-cs"/>
              </a:rPr>
              <a:t>    市场经济 </a:t>
            </a:r>
            <a:r>
              <a:rPr lang="zh-CN" altLang="zh-CN" sz="3200" b="1" kern="1200" dirty="0" smtClean="0">
                <a:solidFill>
                  <a:prstClr val="black"/>
                </a:solidFill>
                <a:latin typeface="Calibri"/>
                <a:ea typeface="微软雅黑" pitchFamily="34" charset="-122"/>
                <a:cs typeface="+mn-cs"/>
              </a:rPr>
              <a:t>→</a:t>
            </a:r>
            <a:r>
              <a:rPr lang="zh-CN" altLang="en-US" sz="3200" b="1" kern="1200" dirty="0" smtClean="0">
                <a:solidFill>
                  <a:prstClr val="black"/>
                </a:solidFill>
                <a:latin typeface="Calibri"/>
                <a:ea typeface="微软雅黑" pitchFamily="34" charset="-122"/>
                <a:cs typeface="+mn-cs"/>
              </a:rPr>
              <a:t>民族国家 </a:t>
            </a:r>
            <a:r>
              <a:rPr lang="zh-CN" altLang="zh-CN" sz="3200" b="1" kern="1200" dirty="0" smtClean="0">
                <a:solidFill>
                  <a:prstClr val="black"/>
                </a:solidFill>
                <a:latin typeface="Calibri"/>
                <a:ea typeface="微软雅黑" pitchFamily="34" charset="-122"/>
                <a:cs typeface="+mn-cs"/>
              </a:rPr>
              <a:t>→</a:t>
            </a:r>
            <a:r>
              <a:rPr lang="zh-CN" altLang="en-US" sz="3200" b="1" kern="1200" dirty="0" smtClean="0">
                <a:solidFill>
                  <a:prstClr val="black"/>
                </a:solidFill>
                <a:latin typeface="Calibri"/>
                <a:ea typeface="微软雅黑" pitchFamily="34" charset="-122"/>
                <a:cs typeface="+mn-cs"/>
              </a:rPr>
              <a:t>公理世界观</a:t>
            </a:r>
            <a:endParaRPr lang="en-US" altLang="zh-CN" sz="3200" b="1" kern="1200" dirty="0" smtClean="0">
              <a:solidFill>
                <a:prstClr val="black"/>
              </a:solidFill>
              <a:latin typeface="Calibri"/>
              <a:ea typeface="微软雅黑" pitchFamily="34" charset="-122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sz="3200" b="1" dirty="0" smtClean="0">
                <a:solidFill>
                  <a:prstClr val="black"/>
                </a:solidFill>
                <a:ea typeface="微软雅黑" pitchFamily="34" charset="-122"/>
              </a:rPr>
              <a:t>           ↓                   ↓                     ↓</a:t>
            </a:r>
            <a:endParaRPr lang="en-US" altLang="zh-CN" sz="3200" b="1" dirty="0" smtClean="0">
              <a:solidFill>
                <a:prstClr val="black"/>
              </a:solidFill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sz="3200" b="1" kern="1200" dirty="0" smtClean="0">
                <a:solidFill>
                  <a:prstClr val="black"/>
                </a:solidFill>
                <a:latin typeface="Calibri"/>
                <a:ea typeface="微软雅黑" pitchFamily="34" charset="-122"/>
                <a:cs typeface="+mn-cs"/>
              </a:rPr>
              <a:t>    </a:t>
            </a:r>
            <a:r>
              <a:rPr lang="zh-CN" altLang="en-US" sz="3200" b="1" kern="1200" dirty="0" smtClean="0">
                <a:solidFill>
                  <a:prstClr val="black"/>
                </a:solidFill>
                <a:latin typeface="Calibri"/>
                <a:ea typeface="微软雅黑" pitchFamily="34" charset="-122"/>
                <a:cs typeface="+mn-cs"/>
              </a:rPr>
              <a:t>知识经济       ？国家          ？世界观</a:t>
            </a:r>
            <a:endParaRPr lang="zh-CN" altLang="en-US" sz="3200" b="1" kern="1200" dirty="0">
              <a:solidFill>
                <a:prstClr val="black"/>
              </a:solidFill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3" name="日期占位符 3"/>
          <p:cNvSpPr txBox="1">
            <a:spLocks/>
          </p:cNvSpPr>
          <p:nvPr/>
        </p:nvSpPr>
        <p:spPr>
          <a:xfrm>
            <a:off x="457200" y="6429375"/>
            <a:ext cx="254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246092" y="928670"/>
            <a:ext cx="854075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3200" i="1" dirty="0" smtClean="0">
                <a:solidFill>
                  <a:srgbClr val="666699"/>
                </a:solidFill>
                <a:latin typeface="隶书" pitchFamily="49" charset="-122"/>
                <a:ea typeface="隶书" pitchFamily="49" charset="-122"/>
              </a:rPr>
              <a:t>为什么放在首位？</a:t>
            </a:r>
            <a:endParaRPr lang="en-US" altLang="zh-CN" sz="3200" i="1" dirty="0" smtClean="0">
              <a:solidFill>
                <a:srgbClr val="666699"/>
              </a:solidFill>
              <a:latin typeface="隶书" pitchFamily="49" charset="-122"/>
              <a:ea typeface="隶书" pitchFamily="49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微软雅黑" pitchFamily="34" charset="-122"/>
              </a:rPr>
              <a:t>4. 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/>
                <a:ea typeface="微软雅黑" pitchFamily="34" charset="-122"/>
              </a:rPr>
              <a:t>我们同时面临着</a:t>
            </a:r>
            <a:r>
              <a:rPr lang="zh-CN" altLang="en-US" sz="3200" b="1" kern="1200" dirty="0" smtClean="0">
                <a:solidFill>
                  <a:srgbClr val="FF0000"/>
                </a:solidFill>
                <a:latin typeface="Calibri"/>
                <a:ea typeface="微软雅黑" pitchFamily="34" charset="-122"/>
                <a:cs typeface="+mn-cs"/>
              </a:rPr>
              <a:t>现代性、前现代性与后现代性三重困扰</a:t>
            </a:r>
            <a:endParaRPr lang="en-US" altLang="zh-CN" sz="3200" b="1" kern="1200" dirty="0">
              <a:solidFill>
                <a:srgbClr val="FF0000"/>
              </a:solidFill>
              <a:latin typeface="Calibri"/>
              <a:ea typeface="微软雅黑" pitchFamily="34" charset="-122"/>
              <a:cs typeface="+mn-cs"/>
            </a:endParaRP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zh-CN" sz="1600" kern="1200" dirty="0">
                <a:solidFill>
                  <a:prstClr val="black"/>
                </a:solidFill>
                <a:latin typeface="Calibri"/>
                <a:ea typeface="微软雅黑" pitchFamily="34" charset="-122"/>
                <a:cs typeface="+mn-cs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14500"/>
            <a:ext cx="8329642" cy="4714875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           </a:t>
            </a:r>
            <a:r>
              <a:rPr lang="zh-CN" altLang="en-US" sz="2400" b="1" dirty="0" smtClean="0"/>
              <a:t>就世界的大趋势看，现代文明已进入黄昏期，后现代文明已经开始形成；</a:t>
            </a:r>
            <a:endParaRPr lang="en-US" altLang="zh-CN" sz="2400" b="1" dirty="0" smtClean="0"/>
          </a:p>
          <a:p>
            <a:pPr>
              <a:buNone/>
            </a:pPr>
            <a:r>
              <a:rPr lang="zh-CN" altLang="en-US" sz="2400" b="1" dirty="0" smtClean="0"/>
              <a:t>              就中国的现实看，现代化仍是社会历史的主旋律，也是全体人民的普遍激情；</a:t>
            </a:r>
            <a:endParaRPr lang="en-US" altLang="zh-CN" sz="2400" b="1" dirty="0" smtClean="0"/>
          </a:p>
          <a:p>
            <a:pPr>
              <a:buNone/>
            </a:pPr>
            <a:r>
              <a:rPr lang="en-US" altLang="zh-CN" sz="2400" b="1" dirty="0" smtClean="0"/>
              <a:t>              </a:t>
            </a:r>
            <a:r>
              <a:rPr lang="zh-CN" altLang="en-US" sz="2400" b="1" dirty="0" smtClean="0"/>
              <a:t>我们已经加入了世界性生存，一方面无法越过现代文明而进入后现代文明，另一方面又不能不成为后现代化世界的一部分；</a:t>
            </a:r>
            <a:endParaRPr lang="en-US" altLang="zh-CN" sz="2400" b="1" dirty="0" smtClean="0"/>
          </a:p>
          <a:p>
            <a:pPr>
              <a:buNone/>
            </a:pPr>
            <a:r>
              <a:rPr lang="en-US" altLang="zh-CN" sz="2400" b="1" dirty="0" smtClean="0"/>
              <a:t>              </a:t>
            </a:r>
            <a:r>
              <a:rPr lang="zh-CN" altLang="en-US" sz="2400" b="1" dirty="0" smtClean="0"/>
              <a:t>我们在现代化的门槛前和路途中就遇到了后现代化的种种问题，所以我们要同时面对前现代社会、现代社会和后现代社会的种种固有问题，还要面对三类性质不同的问题混杂在一起时产生的特殊问题。</a:t>
            </a:r>
            <a:endParaRPr lang="zh-CN" altLang="en-US" sz="2400" b="1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285720" y="928670"/>
            <a:ext cx="854075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zh-CN" altLang="en-US" sz="4800" b="1" kern="1200" dirty="0" smtClean="0">
                <a:solidFill>
                  <a:srgbClr val="6600CC"/>
                </a:solidFill>
                <a:latin typeface="隶书" pitchFamily="49" charset="-122"/>
                <a:ea typeface="隶书" pitchFamily="49" charset="-122"/>
              </a:rPr>
              <a:t>“时空压缩”</a:t>
            </a:r>
            <a:r>
              <a:rPr lang="zh-CN" altLang="en-US" sz="4800" b="1" kern="1200" dirty="0">
                <a:solidFill>
                  <a:srgbClr val="6600CC"/>
                </a:solidFill>
                <a:latin typeface="隶书" pitchFamily="49" charset="-122"/>
                <a:ea typeface="隶书" pitchFamily="49" charset="-122"/>
              </a:rPr>
              <a:t>的困扰</a:t>
            </a:r>
            <a:endParaRPr lang="en-US" altLang="zh-CN" sz="4800" b="1" kern="1200" dirty="0">
              <a:solidFill>
                <a:srgbClr val="6600CC"/>
              </a:solidFill>
              <a:latin typeface="隶书" pitchFamily="49" charset="-122"/>
              <a:ea typeface="隶书" pitchFamily="49" charset="-122"/>
            </a:endParaRP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zh-CN" sz="1600" kern="1200" dirty="0">
                <a:solidFill>
                  <a:prstClr val="black"/>
                </a:solidFill>
                <a:latin typeface="Calibri"/>
                <a:ea typeface="微软雅黑" pitchFamily="34" charset="-122"/>
                <a:cs typeface="+mn-cs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571480"/>
            <a:ext cx="8229600" cy="107158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33CC"/>
                </a:solidFill>
              </a:rPr>
              <a:t>多重视野下的核心价值体系建设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39"/>
          </a:xfrm>
        </p:spPr>
        <p:txBody>
          <a:bodyPr/>
          <a:lstStyle/>
          <a:p>
            <a:r>
              <a:rPr lang="zh-CN" altLang="en-US" sz="2800" dirty="0" smtClean="0"/>
              <a:t>为中华文明的复兴的事业“先立乎其大者”</a:t>
            </a:r>
            <a:r>
              <a:rPr lang="en-US" altLang="zh-CN" sz="2800" dirty="0" smtClean="0"/>
              <a:t>:</a:t>
            </a:r>
            <a:r>
              <a:rPr lang="zh-CN" altLang="en-US" sz="2800" dirty="0" smtClean="0"/>
              <a:t>什么是最重要的？</a:t>
            </a:r>
            <a:endParaRPr lang="en-US" altLang="zh-CN" sz="2800" dirty="0" smtClean="0"/>
          </a:p>
          <a:p>
            <a:r>
              <a:rPr lang="zh-CN" altLang="en-US" sz="2800" dirty="0" smtClean="0"/>
              <a:t>为转型中的中国社会定位：市场经济，民主政治，什么文化？</a:t>
            </a:r>
            <a:endParaRPr lang="en-US" altLang="zh-CN" sz="2800" dirty="0" smtClean="0"/>
          </a:p>
          <a:p>
            <a:r>
              <a:rPr lang="zh-CN" altLang="en-US" sz="2800" dirty="0" smtClean="0"/>
              <a:t>为改革的“顶层设计”寻找逻辑原点，为改革攻坚凝聚共识激发能量</a:t>
            </a:r>
            <a:endParaRPr lang="en-US" altLang="zh-CN" sz="2800" dirty="0" smtClean="0"/>
          </a:p>
          <a:p>
            <a:r>
              <a:rPr lang="zh-CN" altLang="en-US" sz="2800" dirty="0" smtClean="0"/>
              <a:t>为全体公民提供最重要的精神文化公共品</a:t>
            </a:r>
            <a:endParaRPr lang="en-US" altLang="zh-CN" sz="2800" dirty="0" smtClean="0"/>
          </a:p>
          <a:p>
            <a:r>
              <a:rPr lang="zh-CN" altLang="en-US" sz="2800" dirty="0" smtClean="0"/>
              <a:t>为重建中华民族共同精神家园奠基立柱</a:t>
            </a:r>
            <a:endParaRPr lang="en-US" altLang="zh-CN" sz="2800" dirty="0" smtClean="0"/>
          </a:p>
          <a:p>
            <a:r>
              <a:rPr lang="zh-CN" altLang="en-US" sz="2800" dirty="0" smtClean="0"/>
              <a:t>为我党重建文化话语权文化领导权占领精神制高点</a:t>
            </a:r>
            <a:endParaRPr lang="en-US" altLang="zh-CN" sz="2800" dirty="0" smtClean="0"/>
          </a:p>
          <a:p>
            <a:r>
              <a:rPr lang="zh-CN" altLang="en-US" sz="2800" dirty="0" smtClean="0"/>
              <a:t>为人类走出生存困境开辟新的道路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000" dirty="0" smtClean="0"/>
          </a:p>
          <a:p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373A8-1AB7-481D-B2E7-2BD499F5A6D5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zh-CN" altLang="en-US" sz="6600" b="1" dirty="0" smtClean="0">
                <a:solidFill>
                  <a:srgbClr val="6600FF"/>
                </a:solidFill>
              </a:rPr>
              <a:t>六、核心价值观应该具有的特点是什么</a:t>
            </a:r>
            <a:r>
              <a:rPr lang="en-US" altLang="zh-CN" sz="6600" b="1" dirty="0" smtClean="0">
                <a:solidFill>
                  <a:srgbClr val="6600FF"/>
                </a:solidFill>
              </a:rPr>
              <a:t>?</a:t>
            </a:r>
          </a:p>
          <a:p>
            <a:pPr marL="457200" indent="-457200">
              <a:buNone/>
            </a:pPr>
            <a:r>
              <a:rPr lang="zh-CN" altLang="en-US" sz="6600" b="1" dirty="0" smtClean="0">
                <a:solidFill>
                  <a:srgbClr val="6600FF"/>
                </a:solidFill>
              </a:rPr>
              <a:t>它与核心价值体系是什么关系</a:t>
            </a:r>
            <a:r>
              <a:rPr lang="en-US" altLang="zh-CN" sz="6600" b="1" dirty="0" smtClean="0">
                <a:solidFill>
                  <a:srgbClr val="6600FF"/>
                </a:solidFill>
              </a:rPr>
              <a:t>?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373A8-1AB7-481D-B2E7-2BD499F5A6D5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43066" y="2214554"/>
            <a:ext cx="5643602" cy="403187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chemeClr val="bg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 smtClean="0">
                <a:latin typeface="黑体" pitchFamily="2" charset="-122"/>
                <a:ea typeface="黑体" pitchFamily="2" charset="-122"/>
              </a:rPr>
              <a:t>•</a:t>
            </a:r>
            <a:r>
              <a:rPr lang="zh-CN" altLang="en-US" sz="3200" b="1" dirty="0" smtClean="0">
                <a:latin typeface="黑体" pitchFamily="2" charset="-122"/>
                <a:ea typeface="黑体" pitchFamily="2" charset="-122"/>
              </a:rPr>
              <a:t>马克思主义指导思想</a:t>
            </a:r>
            <a:endParaRPr lang="en-US" altLang="zh-CN" sz="3200" b="1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dirty="0" smtClean="0">
                <a:latin typeface="黑体" pitchFamily="2" charset="-122"/>
                <a:ea typeface="黑体" pitchFamily="2" charset="-122"/>
              </a:rPr>
              <a:t>•</a:t>
            </a:r>
            <a:r>
              <a:rPr lang="zh-CN" altLang="en-US" sz="3200" b="1" dirty="0" smtClean="0">
                <a:latin typeface="黑体" pitchFamily="2" charset="-122"/>
                <a:ea typeface="黑体" pitchFamily="2" charset="-122"/>
              </a:rPr>
              <a:t>中国特色社会主义共同理想</a:t>
            </a:r>
            <a:endParaRPr lang="en-US" altLang="zh-CN" sz="3200" b="1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latin typeface="黑体" pitchFamily="2" charset="-122"/>
                <a:ea typeface="黑体" pitchFamily="2" charset="-122"/>
              </a:rPr>
              <a:t>•民族精神和时代精神</a:t>
            </a:r>
            <a:endParaRPr lang="en-US" altLang="zh-CN" sz="3200" b="1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dirty="0" smtClean="0">
                <a:latin typeface="黑体" pitchFamily="2" charset="-122"/>
                <a:ea typeface="黑体" pitchFamily="2" charset="-122"/>
              </a:rPr>
              <a:t>•</a:t>
            </a:r>
            <a:r>
              <a:rPr lang="zh-CN" altLang="en-US" sz="3200" b="1" dirty="0" smtClean="0">
                <a:latin typeface="黑体" pitchFamily="2" charset="-122"/>
                <a:ea typeface="黑体" pitchFamily="2" charset="-122"/>
              </a:rPr>
              <a:t>社会主义荣辱观</a:t>
            </a:r>
            <a:endParaRPr lang="zh-CN" altLang="en-US" sz="32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214282" y="6929441"/>
            <a:ext cx="971550" cy="365125"/>
          </a:xfrm>
        </p:spPr>
        <p:txBody>
          <a:bodyPr/>
          <a:lstStyle/>
          <a:p>
            <a:pPr>
              <a:defRPr/>
            </a:pPr>
            <a:fld id="{293B4A37-9DCF-4E51-9CF5-694A573B0980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2870" y="1928802"/>
            <a:ext cx="738664" cy="46448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6600CC"/>
                </a:solidFill>
                <a:latin typeface="隶书" pitchFamily="49" charset="-122"/>
                <a:ea typeface="隶书" pitchFamily="49" charset="-122"/>
              </a:rPr>
              <a:t>社会主义核心价值体系</a:t>
            </a:r>
            <a:endParaRPr lang="zh-CN" altLang="en-US" sz="3600" b="1" dirty="0">
              <a:solidFill>
                <a:srgbClr val="6600CC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1643042" y="2571744"/>
            <a:ext cx="45719" cy="3714776"/>
          </a:xfrm>
          <a:prstGeom prst="leftBrac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500662" y="0"/>
            <a:ext cx="3643338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1300" dirty="0" smtClean="0"/>
              <a:t>？</a:t>
            </a:r>
            <a:endParaRPr lang="zh-CN" altLang="en-US" sz="41300" dirty="0"/>
          </a:p>
        </p:txBody>
      </p:sp>
      <p:sp>
        <p:nvSpPr>
          <p:cNvPr id="23" name="Rectangle 3"/>
          <p:cNvSpPr>
            <a:spLocks noGrp="1"/>
          </p:cNvSpPr>
          <p:nvPr>
            <p:ph type="body" idx="1"/>
          </p:nvPr>
        </p:nvSpPr>
        <p:spPr>
          <a:xfrm>
            <a:off x="0" y="428604"/>
            <a:ext cx="9144000" cy="949313"/>
          </a:xfrm>
        </p:spPr>
        <p:txBody>
          <a:bodyPr/>
          <a:lstStyle/>
          <a:p>
            <a:pPr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571744"/>
            <a:ext cx="7772400" cy="3197231"/>
          </a:xfrm>
        </p:spPr>
        <p:txBody>
          <a:bodyPr/>
          <a:lstStyle/>
          <a:p>
            <a:r>
              <a:rPr lang="zh-CN" altLang="en-US" sz="4800" dirty="0" smtClean="0"/>
              <a:t>富强、民主、文明、和谐</a:t>
            </a:r>
            <a:br>
              <a:rPr lang="zh-CN" altLang="en-US" sz="4800" dirty="0" smtClean="0"/>
            </a:b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zh-CN" altLang="en-US" sz="4800" dirty="0" smtClean="0"/>
              <a:t>自由、平等、公正、法治</a:t>
            </a:r>
            <a:br>
              <a:rPr lang="zh-CN" altLang="en-US" sz="4800" dirty="0" smtClean="0"/>
            </a:b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zh-CN" altLang="en-US" sz="4800" dirty="0" smtClean="0"/>
              <a:t>爱国、敬业、诚信、友善</a:t>
            </a:r>
            <a:endParaRPr lang="zh-CN" altLang="en-US" sz="4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5786" y="857232"/>
            <a:ext cx="7772400" cy="1500187"/>
          </a:xfrm>
        </p:spPr>
        <p:txBody>
          <a:bodyPr/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18</a:t>
            </a:r>
            <a:r>
              <a:rPr lang="zh-CN" altLang="en-US" sz="5400" dirty="0" smtClean="0">
                <a:solidFill>
                  <a:srgbClr val="FF0000"/>
                </a:solidFill>
              </a:rPr>
              <a:t>大报告：</a:t>
            </a:r>
            <a:r>
              <a:rPr lang="zh-CN" altLang="en-US" sz="5400" dirty="0" smtClean="0">
                <a:solidFill>
                  <a:srgbClr val="6600FF"/>
                </a:solidFill>
              </a:rPr>
              <a:t>核心价值观</a:t>
            </a:r>
            <a:endParaRPr lang="zh-CN" altLang="en-US" sz="5400" dirty="0">
              <a:solidFill>
                <a:srgbClr val="6600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4348" y="4286256"/>
            <a:ext cx="7772400" cy="1500187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</a:rPr>
              <a:t>问</a:t>
            </a:r>
            <a:r>
              <a:rPr lang="zh-CN" altLang="en-US" sz="5400" b="1" dirty="0" smtClean="0">
                <a:solidFill>
                  <a:schemeClr val="tx1"/>
                </a:solidFill>
              </a:rPr>
              <a:t>：这四项究竟是我党社会主义意识形态理论体系，还是中国社会的核心价值？</a:t>
            </a:r>
            <a:endParaRPr lang="zh-CN" altLang="en-US" sz="5400" b="1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gc16064.chinaw3.com/uploads/allimg/100621/142IK925-0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5334000" y="500042"/>
            <a:ext cx="3810000" cy="2847975"/>
          </a:xfrm>
          <a:prstGeom prst="rect">
            <a:avLst/>
          </a:prstGeom>
          <a:noFill/>
        </p:spPr>
      </p:pic>
      <p:pic>
        <p:nvPicPr>
          <p:cNvPr id="1030" name="Picture 6" descr="http://epaper.nddaily.com/F/res/1/1331/2008-07/13/TM08/res03_attpic_brief.jpg"/>
          <p:cNvPicPr>
            <a:picLocks noChangeAspect="1" noChangeArrowheads="1"/>
          </p:cNvPicPr>
          <p:nvPr/>
        </p:nvPicPr>
        <p:blipFill>
          <a:blip r:embed="rId3" cstate="print"/>
          <a:srcRect b="27306"/>
          <a:stretch>
            <a:fillRect/>
          </a:stretch>
        </p:blipFill>
        <p:spPr bwMode="auto">
          <a:xfrm>
            <a:off x="0" y="3292475"/>
            <a:ext cx="5715000" cy="3351235"/>
          </a:xfrm>
          <a:prstGeom prst="rect">
            <a:avLst/>
          </a:prstGeom>
          <a:noFill/>
        </p:spPr>
      </p:pic>
      <p:pic>
        <p:nvPicPr>
          <p:cNvPr id="102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571744"/>
            <a:ext cx="1794522" cy="1728454"/>
          </a:xfrm>
          <a:prstGeom prst="rect">
            <a:avLst/>
          </a:prstGeom>
          <a:noFill/>
        </p:spPr>
      </p:pic>
      <p:sp>
        <p:nvSpPr>
          <p:cNvPr id="8" name="圆角矩形标注 7"/>
          <p:cNvSpPr/>
          <p:nvPr/>
        </p:nvSpPr>
        <p:spPr>
          <a:xfrm>
            <a:off x="4214810" y="1357298"/>
            <a:ext cx="1285884" cy="1041276"/>
          </a:xfrm>
          <a:prstGeom prst="wedgeRoundRectCallout">
            <a:avLst>
              <a:gd name="adj1" fmla="val 158207"/>
              <a:gd name="adj2" fmla="val -5413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6600CC"/>
                </a:solidFill>
                <a:latin typeface="隶书" pitchFamily="49" charset="-122"/>
                <a:ea typeface="隶书" pitchFamily="49" charset="-122"/>
              </a:rPr>
              <a:t>你不仁不义</a:t>
            </a:r>
            <a:r>
              <a:rPr lang="en-US" altLang="zh-CN" sz="2000" b="1" dirty="0" smtClean="0">
                <a:solidFill>
                  <a:srgbClr val="6600CC"/>
                </a:solidFill>
                <a:latin typeface="隶书" pitchFamily="49" charset="-122"/>
                <a:ea typeface="隶书" pitchFamily="49" charset="-122"/>
              </a:rPr>
              <a:t>…</a:t>
            </a:r>
            <a:endParaRPr lang="zh-CN" altLang="en-US" sz="2000" b="1" dirty="0">
              <a:solidFill>
                <a:srgbClr val="6600CC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285984" y="2285992"/>
            <a:ext cx="1500198" cy="1041276"/>
          </a:xfrm>
          <a:prstGeom prst="wedgeRoundRectCallout">
            <a:avLst>
              <a:gd name="adj1" fmla="val 3698"/>
              <a:gd name="adj2" fmla="val 161164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6600CC"/>
                </a:solidFill>
                <a:latin typeface="黑体" pitchFamily="2" charset="-122"/>
                <a:ea typeface="黑体" pitchFamily="2" charset="-122"/>
              </a:rPr>
              <a:t>你不讲马克思主义</a:t>
            </a:r>
            <a:r>
              <a:rPr lang="en-US" altLang="zh-CN" sz="2400" b="1" dirty="0" smtClean="0">
                <a:solidFill>
                  <a:srgbClr val="6600CC"/>
                </a:solidFill>
                <a:latin typeface="黑体" pitchFamily="2" charset="-122"/>
                <a:ea typeface="黑体" pitchFamily="2" charset="-122"/>
              </a:rPr>
              <a:t>…</a:t>
            </a:r>
            <a:endParaRPr lang="zh-CN" altLang="en-US" b="1" dirty="0">
              <a:solidFill>
                <a:srgbClr val="6600CC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285720" y="642918"/>
            <a:ext cx="842968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altLang="zh-CN" sz="16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微软雅黑" pitchFamily="34" charset="-122"/>
              </a:rPr>
              <a:t>           </a:t>
            </a:r>
            <a:r>
              <a:rPr kumimoji="0" lang="zh-CN" altLang="en-US" sz="6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微软雅黑" pitchFamily="34" charset="-122"/>
                <a:cs typeface="+mn-cs"/>
              </a:rPr>
              <a:t>社会主义核心价值体系是社会主义意识形态的本质体现。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微软雅黑" pitchFamily="34" charset="-122"/>
                <a:cs typeface="+mn-cs"/>
              </a:rPr>
              <a:t> 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zh-CN" altLang="en-US" sz="4000" b="1" dirty="0" smtClean="0">
                <a:latin typeface="+mn-lt"/>
                <a:ea typeface="微软雅黑" pitchFamily="34" charset="-122"/>
              </a:rPr>
              <a:t>                                   </a:t>
            </a:r>
            <a:r>
              <a:rPr lang="en-US" altLang="zh-CN" sz="3200" b="1" dirty="0" smtClean="0">
                <a:latin typeface="+mn-lt"/>
                <a:ea typeface="微软雅黑" pitchFamily="34" charset="-122"/>
              </a:rPr>
              <a:t>——《</a:t>
            </a:r>
            <a:r>
              <a:rPr lang="zh-CN" altLang="en-US" sz="3200" b="1" dirty="0" smtClean="0">
                <a:latin typeface="+mn-lt"/>
                <a:ea typeface="微软雅黑" pitchFamily="34" charset="-122"/>
              </a:rPr>
              <a:t>十七大报告</a:t>
            </a:r>
            <a:r>
              <a:rPr lang="en-US" altLang="zh-CN" sz="3200" b="1" dirty="0" smtClean="0">
                <a:latin typeface="+mn-lt"/>
                <a:ea typeface="微软雅黑" pitchFamily="34" charset="-122"/>
              </a:rPr>
              <a:t>》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altLang="zh-CN" sz="1600" dirty="0" smtClean="0">
              <a:latin typeface="+mn-lt"/>
              <a:ea typeface="微软雅黑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>
          <a:xfrm>
            <a:off x="428625" y="714375"/>
            <a:ext cx="8391525" cy="1346200"/>
          </a:xfrm>
        </p:spPr>
        <p:txBody>
          <a:bodyPr/>
          <a:lstStyle/>
          <a:p>
            <a:pPr algn="l"/>
            <a:r>
              <a:rPr lang="en-US" altLang="zh-CN" dirty="0" smtClean="0">
                <a:ea typeface="黑体" pitchFamily="2" charset="-122"/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  <a:ea typeface="黑体" pitchFamily="2" charset="-122"/>
              </a:rPr>
              <a:t>核心价值的定位和表述</a:t>
            </a:r>
            <a:r>
              <a:rPr lang="en-US" altLang="zh-CN" dirty="0" smtClean="0">
                <a:solidFill>
                  <a:srgbClr val="FF0000"/>
                </a:solidFill>
                <a:ea typeface="黑体" pitchFamily="2" charset="-122"/>
              </a:rPr>
              <a:t/>
            </a:r>
            <a:br>
              <a:rPr lang="en-US" altLang="zh-CN" dirty="0" smtClean="0">
                <a:solidFill>
                  <a:srgbClr val="FF0000"/>
                </a:solidFill>
                <a:ea typeface="黑体" pitchFamily="2" charset="-122"/>
              </a:rPr>
            </a:br>
            <a:endParaRPr lang="zh-CN" altLang="en-US" dirty="0" smtClean="0"/>
          </a:p>
        </p:txBody>
      </p:sp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500034" y="2262896"/>
            <a:ext cx="8064500" cy="410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 smtClean="0">
                <a:solidFill>
                  <a:srgbClr val="6600CC"/>
                </a:solidFill>
                <a:latin typeface="隶书" pitchFamily="49" charset="-122"/>
                <a:ea typeface="隶书" pitchFamily="49" charset="-122"/>
              </a:rPr>
              <a:t>一些国家的核心价值表述</a:t>
            </a:r>
            <a:endParaRPr lang="zh-CN" altLang="en-US" sz="4000" b="1" dirty="0">
              <a:solidFill>
                <a:srgbClr val="6600CC"/>
              </a:solidFill>
              <a:latin typeface="隶书" pitchFamily="49" charset="-122"/>
              <a:ea typeface="隶书" pitchFamily="49" charset="-122"/>
            </a:endParaRPr>
          </a:p>
          <a:p>
            <a:endParaRPr lang="zh-CN" altLang="en-US" sz="1600" b="1" dirty="0">
              <a:solidFill>
                <a:srgbClr val="6600CC"/>
              </a:solidFill>
              <a:ea typeface="黑体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英国：自由、宽容、开放、公正、公平、团结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      权利与义务相结合、重视家庭和所有群体</a:t>
            </a:r>
          </a:p>
          <a:p>
            <a:pPr>
              <a:lnSpc>
                <a:spcPct val="110000"/>
              </a:lnSpc>
            </a:pPr>
            <a:endParaRPr lang="zh-CN" altLang="en-US" sz="1400" b="1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法国：自由、平等、博爱</a:t>
            </a:r>
          </a:p>
          <a:p>
            <a:pPr>
              <a:lnSpc>
                <a:spcPct val="110000"/>
              </a:lnSpc>
            </a:pPr>
            <a:endParaRPr lang="zh-CN" altLang="en-US" sz="1400" b="1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美国：自由、民主、人权</a:t>
            </a:r>
          </a:p>
          <a:p>
            <a:pPr>
              <a:lnSpc>
                <a:spcPct val="110000"/>
              </a:lnSpc>
            </a:pPr>
            <a:endParaRPr lang="zh-CN" altLang="en-US" sz="1400" b="1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新加坡：国家至上、社会为先、家庭为根、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        个人为本、求同存异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0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2" y="357166"/>
            <a:ext cx="8421688" cy="61436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6600CC"/>
                </a:solidFill>
              </a:rPr>
              <a:t>文艺复兴的四个核心价值理念：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个性：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创新、根基、勇敢、天性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sz="2400" dirty="0" smtClean="0">
                <a:latin typeface="黑体" pitchFamily="2" charset="-122"/>
                <a:ea typeface="黑体" pitchFamily="2" charset="-122"/>
              </a:rPr>
            </a:br>
            <a:r>
              <a:rPr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理性：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与以不越轨为特征的传统理性不同的动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sz="2400" dirty="0" smtClean="0">
                <a:latin typeface="黑体" pitchFamily="2" charset="-122"/>
                <a:ea typeface="黑体" pitchFamily="2" charset="-122"/>
              </a:rPr>
            </a:b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         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态理性，即高峰体验后的理性；平衡；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sz="2400" dirty="0" smtClean="0">
                <a:latin typeface="黑体" pitchFamily="2" charset="-122"/>
                <a:ea typeface="黑体" pitchFamily="2" charset="-122"/>
              </a:rPr>
            </a:b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         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生活中的精度、广度、深度、强度、高度；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sz="2400" dirty="0" smtClean="0">
                <a:latin typeface="黑体" pitchFamily="2" charset="-122"/>
                <a:ea typeface="黑体" pitchFamily="2" charset="-122"/>
              </a:rPr>
            </a:b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         科学标准、合乎逻辑</a:t>
            </a:r>
            <a:r>
              <a:rPr lang="en-US" altLang="zh-CN" sz="3600" dirty="0" smtClean="0"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sz="3600" dirty="0" smtClean="0">
                <a:latin typeface="黑体" pitchFamily="2" charset="-122"/>
                <a:ea typeface="黑体" pitchFamily="2" charset="-122"/>
              </a:rPr>
            </a:br>
            <a:r>
              <a:rPr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人性：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人的“类性”，人道主义；平等；自由意志；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sz="2400" dirty="0" smtClean="0">
                <a:latin typeface="黑体" pitchFamily="2" charset="-122"/>
                <a:ea typeface="黑体" pitchFamily="2" charset="-122"/>
              </a:rPr>
            </a:b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         博爱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—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同情心</a:t>
            </a:r>
            <a:r>
              <a:rPr lang="en-US" altLang="zh-CN" sz="3600" dirty="0" smtClean="0"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sz="3600" dirty="0" smtClean="0">
                <a:latin typeface="黑体" pitchFamily="2" charset="-122"/>
                <a:ea typeface="黑体" pitchFamily="2" charset="-122"/>
              </a:rPr>
            </a:br>
            <a:r>
              <a:rPr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诗性：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浪漫情怀，想象各种可能性，超越各类限制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428596" y="1000108"/>
            <a:ext cx="8429684" cy="55007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6600CC"/>
                </a:solidFill>
                <a:latin typeface="隶书" pitchFamily="49" charset="-122"/>
                <a:ea typeface="隶书" pitchFamily="49" charset="-122"/>
              </a:rPr>
              <a:t>中国传统的核心价值体系：</a:t>
            </a:r>
            <a:endParaRPr lang="en-US" altLang="zh-CN" sz="4000" b="1" dirty="0" smtClean="0">
              <a:solidFill>
                <a:srgbClr val="6600CC"/>
              </a:solidFill>
              <a:latin typeface="隶书" pitchFamily="49" charset="-122"/>
              <a:ea typeface="隶书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</a:rPr>
              <a:t>仁    义    礼    智    信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</a:rPr>
              <a:t>天    地    君    亲    师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6600CC"/>
                </a:solidFill>
                <a:latin typeface="隶书" pitchFamily="49" charset="-122"/>
                <a:ea typeface="隶书" pitchFamily="49" charset="-122"/>
              </a:rPr>
              <a:t>科学社会主义的核心价值：</a:t>
            </a:r>
            <a:endParaRPr lang="en-US" altLang="zh-CN" sz="4000" b="1" dirty="0" smtClean="0">
              <a:solidFill>
                <a:srgbClr val="6600CC"/>
              </a:solidFill>
              <a:latin typeface="隶书" pitchFamily="49" charset="-122"/>
              <a:ea typeface="隶书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</a:rPr>
              <a:t>自由、解放、公正、民主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6600CC"/>
                </a:solidFill>
                <a:latin typeface="隶书" pitchFamily="49" charset="-122"/>
                <a:ea typeface="隶书" pitchFamily="49" charset="-122"/>
              </a:rPr>
              <a:t>中国特色社会主义的核心价值：</a:t>
            </a:r>
            <a:endParaRPr lang="en-US" altLang="zh-CN" sz="4000" b="1" dirty="0" smtClean="0">
              <a:solidFill>
                <a:srgbClr val="6600CC"/>
              </a:solidFill>
              <a:latin typeface="隶书" pitchFamily="49" charset="-122"/>
              <a:ea typeface="隶书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</a:rPr>
              <a:t>自由、公正、诚信、仁爱、和谐</a:t>
            </a:r>
            <a:endParaRPr lang="en-US" altLang="zh-CN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71600" y="571480"/>
            <a:ext cx="7772400" cy="5929354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zh-CN" altLang="en-US" sz="4400" b="1" dirty="0" smtClean="0">
                <a:solidFill>
                  <a:prstClr val="black"/>
                </a:solidFill>
              </a:rPr>
              <a:t>自由、</a:t>
            </a:r>
            <a:endParaRPr lang="en-US" altLang="zh-CN" sz="4400" b="1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4400" b="1" dirty="0" smtClean="0">
                <a:solidFill>
                  <a:prstClr val="black"/>
                </a:solidFill>
              </a:rPr>
              <a:t>         公正、</a:t>
            </a:r>
            <a:endParaRPr lang="en-US" altLang="zh-CN" sz="4400" b="1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4400" b="1" dirty="0" smtClean="0">
                <a:solidFill>
                  <a:prstClr val="black"/>
                </a:solidFill>
              </a:rPr>
              <a:t>                 诚信 、 </a:t>
            </a:r>
            <a:endParaRPr lang="en-US" altLang="zh-CN" sz="4400" b="1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4400" b="1" dirty="0" smtClean="0">
                <a:solidFill>
                  <a:prstClr val="black"/>
                </a:solidFill>
              </a:rPr>
              <a:t>                        仁爱、</a:t>
            </a:r>
            <a:endParaRPr lang="en-US" altLang="zh-CN" sz="4400" b="1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4400" b="1" dirty="0" smtClean="0">
                <a:solidFill>
                  <a:prstClr val="black"/>
                </a:solidFill>
              </a:rPr>
              <a:t>                               和谐</a:t>
            </a:r>
            <a:endParaRPr lang="en-US" altLang="zh-CN" sz="4400" b="1" dirty="0" smtClean="0">
              <a:solidFill>
                <a:prstClr val="black"/>
              </a:solidFill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8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54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10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60" dur="10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10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10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66" dur="10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10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72" dur="10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10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7200" b="1" dirty="0" smtClean="0">
                <a:solidFill>
                  <a:schemeClr val="tx1"/>
                </a:solidFill>
              </a:rPr>
              <a:t>七、怎样理解</a:t>
            </a:r>
            <a:r>
              <a:rPr lang="en-US" altLang="zh-CN" sz="7200" b="1" dirty="0" smtClean="0">
                <a:solidFill>
                  <a:schemeClr val="tx1"/>
                </a:solidFill>
              </a:rPr>
              <a:t>“</a:t>
            </a:r>
            <a:r>
              <a:rPr lang="zh-CN" altLang="en-US" sz="7200" b="1" dirty="0" smtClean="0">
                <a:solidFill>
                  <a:schemeClr val="tx1"/>
                </a:solidFill>
              </a:rPr>
              <a:t>三个倡导</a:t>
            </a:r>
            <a:r>
              <a:rPr lang="en-US" altLang="zh-CN" sz="7200" b="1" dirty="0" smtClean="0">
                <a:solidFill>
                  <a:schemeClr val="tx1"/>
                </a:solidFill>
              </a:rPr>
              <a:t>”?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5400" dirty="0" smtClean="0">
                <a:solidFill>
                  <a:srgbClr val="0033CC"/>
                </a:solidFill>
              </a:rPr>
              <a:t>积极培育社会主义核心价值观。</a:t>
            </a:r>
            <a:endParaRPr lang="zh-CN" altLang="zh-CN" sz="5400" dirty="0">
              <a:solidFill>
                <a:srgbClr val="0033CC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4000" b="1" dirty="0" smtClean="0">
                <a:solidFill>
                  <a:srgbClr val="0033CC"/>
                </a:solidFill>
              </a:rPr>
              <a:t>倡导富强、民主、文明、和谐，倡导自由、平等、公正、法治，倡导爱国、敬业、诚信、友善</a:t>
            </a:r>
            <a:endParaRPr lang="zh-CN" altLang="en-US" sz="4000" dirty="0">
              <a:solidFill>
                <a:srgbClr val="0033CC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7224" y="5357826"/>
            <a:ext cx="7772400" cy="642931"/>
          </a:xfrm>
          <a:solidFill>
            <a:srgbClr val="FFCC66"/>
          </a:solidFill>
        </p:spPr>
        <p:txBody>
          <a:bodyPr/>
          <a:lstStyle/>
          <a:p>
            <a:r>
              <a:rPr lang="zh-CN" altLang="en-US" sz="9600" b="1" dirty="0" smtClean="0">
                <a:solidFill>
                  <a:srgbClr val="6600CC"/>
                </a:solidFill>
              </a:rPr>
              <a:t>八</a:t>
            </a:r>
            <a:r>
              <a:rPr lang="en-US" altLang="zh-CN" sz="9600" b="1" dirty="0" smtClean="0">
                <a:solidFill>
                  <a:srgbClr val="6600CC"/>
                </a:solidFill>
              </a:rPr>
              <a:t>.</a:t>
            </a:r>
            <a:r>
              <a:rPr lang="zh-CN" altLang="en-US" sz="9600" b="1" dirty="0" smtClean="0">
                <a:solidFill>
                  <a:srgbClr val="6600CC"/>
                </a:solidFill>
              </a:rPr>
              <a:t>  </a:t>
            </a:r>
            <a:r>
              <a:rPr lang="zh-CN" altLang="en-US" sz="8800" dirty="0" smtClean="0">
                <a:solidFill>
                  <a:srgbClr val="0033CC"/>
                </a:solidFill>
                <a:latin typeface="隶书" pitchFamily="49" charset="-122"/>
                <a:ea typeface="隶书" pitchFamily="49" charset="-122"/>
              </a:rPr>
              <a:t>建设社会主义核心价值体系的必须回答的问题</a:t>
            </a:r>
            <a:endParaRPr lang="zh-CN" altLang="en-US" sz="6600" dirty="0">
              <a:solidFill>
                <a:srgbClr val="0033CC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836712"/>
            <a:ext cx="7772400" cy="493226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552" y="7965504"/>
            <a:ext cx="7772400" cy="720080"/>
          </a:xfrm>
        </p:spPr>
        <p:txBody>
          <a:bodyPr/>
          <a:lstStyle/>
          <a:p>
            <a:pPr marL="457200" indent="-457200">
              <a:buAutoNum type="ea1ChsPeriod"/>
            </a:pPr>
            <a:r>
              <a:rPr lang="zh-CN" altLang="en-US" sz="2400" b="1" dirty="0" smtClean="0">
                <a:solidFill>
                  <a:schemeClr val="tx1"/>
                </a:solidFill>
              </a:rPr>
              <a:t>怎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样从总体上把握精神实质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AutoNum type="ea1ChsPeriod"/>
            </a:pPr>
            <a:r>
              <a:rPr lang="zh-CN" altLang="en-US" sz="2800" b="1" dirty="0" smtClean="0">
                <a:solidFill>
                  <a:srgbClr val="6600FF"/>
                </a:solidFill>
              </a:rPr>
              <a:t>怎样理解</a:t>
            </a:r>
            <a:r>
              <a:rPr lang="en-US" altLang="zh-CN" sz="2800" b="1" dirty="0" smtClean="0">
                <a:solidFill>
                  <a:srgbClr val="6600FF"/>
                </a:solidFill>
              </a:rPr>
              <a:t>”</a:t>
            </a:r>
            <a:r>
              <a:rPr lang="zh-CN" altLang="en-US" sz="2800" b="1" dirty="0" smtClean="0">
                <a:solidFill>
                  <a:srgbClr val="6600FF"/>
                </a:solidFill>
              </a:rPr>
              <a:t>文化强国</a:t>
            </a:r>
            <a:r>
              <a:rPr lang="en-US" altLang="zh-CN" sz="2800" b="1" dirty="0" smtClean="0">
                <a:solidFill>
                  <a:srgbClr val="6600FF"/>
                </a:solidFill>
              </a:rPr>
              <a:t>”</a:t>
            </a:r>
            <a:r>
              <a:rPr lang="zh-CN" altLang="en-US" sz="2800" b="1" dirty="0" smtClean="0">
                <a:solidFill>
                  <a:srgbClr val="6600FF"/>
                </a:solidFill>
              </a:rPr>
              <a:t>这一概念</a:t>
            </a:r>
            <a:r>
              <a:rPr lang="en-US" altLang="zh-CN" sz="2800" b="1" dirty="0" smtClean="0">
                <a:solidFill>
                  <a:srgbClr val="6600FF"/>
                </a:solidFill>
              </a:rPr>
              <a:t>?</a:t>
            </a:r>
            <a:r>
              <a:rPr lang="zh-CN" altLang="en-US" sz="2800" b="1" dirty="0" smtClean="0">
                <a:solidFill>
                  <a:srgbClr val="6600FF"/>
                </a:solidFill>
              </a:rPr>
              <a:t>实现文化强国的总体思路</a:t>
            </a:r>
            <a:endParaRPr lang="en-US" altLang="zh-CN" sz="2800" b="1" dirty="0" smtClean="0">
              <a:solidFill>
                <a:srgbClr val="6600FF"/>
              </a:solidFill>
            </a:endParaRPr>
          </a:p>
          <a:p>
            <a:pPr marL="457200" indent="-457200">
              <a:buAutoNum type="ea1ChsPeriod"/>
            </a:pPr>
            <a:r>
              <a:rPr lang="zh-CN" altLang="en-US" sz="2800" b="1" dirty="0" smtClean="0">
                <a:solidFill>
                  <a:schemeClr val="tx1"/>
                </a:solidFill>
              </a:rPr>
              <a:t>为什么</a:t>
            </a:r>
            <a:r>
              <a:rPr lang="zh-CN" altLang="zh-CN" sz="2800" b="1" dirty="0" smtClean="0">
                <a:solidFill>
                  <a:schemeClr val="tx1"/>
                </a:solidFill>
              </a:rPr>
              <a:t>必须走</a:t>
            </a:r>
            <a:r>
              <a:rPr lang="zh-CN" altLang="zh-CN" sz="2400" b="1" dirty="0" smtClean="0">
                <a:solidFill>
                  <a:schemeClr val="tx1"/>
                </a:solidFill>
              </a:rPr>
              <a:t>中国特色社会主义文化发展道路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?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marL="457200" indent="-457200">
              <a:buAutoNum type="ea1ChsPeriod"/>
            </a:pPr>
            <a:r>
              <a:rPr lang="zh-CN" altLang="en-US" sz="2400" b="1" dirty="0" smtClean="0">
                <a:solidFill>
                  <a:srgbClr val="6600FF"/>
                </a:solidFill>
              </a:rPr>
              <a:t>为什么说</a:t>
            </a:r>
            <a:r>
              <a:rPr lang="zh-CN" altLang="zh-CN" sz="2400" b="1" dirty="0" smtClean="0">
                <a:solidFill>
                  <a:srgbClr val="6600FF"/>
                </a:solidFill>
              </a:rPr>
              <a:t>建设社会主义文化强国</a:t>
            </a:r>
            <a:r>
              <a:rPr lang="zh-CN" altLang="zh-CN" sz="2800" dirty="0" smtClean="0">
                <a:solidFill>
                  <a:srgbClr val="6600FF"/>
                </a:solidFill>
              </a:rPr>
              <a:t>，</a:t>
            </a:r>
            <a:r>
              <a:rPr lang="zh-CN" altLang="zh-CN" sz="2400" b="1" dirty="0" smtClean="0">
                <a:solidFill>
                  <a:srgbClr val="6600FF"/>
                </a:solidFill>
              </a:rPr>
              <a:t>关键是增强全民族文化创造活力</a:t>
            </a:r>
            <a:r>
              <a:rPr lang="en-US" altLang="zh-CN" sz="2800" b="1" dirty="0" smtClean="0">
                <a:solidFill>
                  <a:srgbClr val="6600FF"/>
                </a:solidFill>
              </a:rPr>
              <a:t>?</a:t>
            </a:r>
            <a:endParaRPr lang="en-US" altLang="zh-CN" sz="2400" b="1" dirty="0" smtClean="0">
              <a:solidFill>
                <a:srgbClr val="6600FF"/>
              </a:solidFill>
            </a:endParaRPr>
          </a:p>
          <a:p>
            <a:pPr marL="457200" indent="-457200">
              <a:buAutoNum type="ea1ChsPeriod"/>
            </a:pPr>
            <a:r>
              <a:rPr lang="zh-CN" altLang="en-US" sz="2400" b="1" dirty="0" smtClean="0">
                <a:solidFill>
                  <a:schemeClr val="tx1"/>
                </a:solidFill>
              </a:rPr>
              <a:t>为什么要把</a:t>
            </a:r>
            <a:r>
              <a:rPr lang="zh-CN" altLang="zh-CN" sz="2400" b="1" dirty="0" smtClean="0">
                <a:solidFill>
                  <a:schemeClr val="tx1"/>
                </a:solidFill>
              </a:rPr>
              <a:t>社会主义核心价值体系建设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放在文化强国建设的首位</a:t>
            </a:r>
            <a:r>
              <a:rPr lang="en-US" altLang="zh-CN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AutoNum type="ea1ChsPeriod"/>
            </a:pPr>
            <a:r>
              <a:rPr lang="zh-CN" altLang="en-US" sz="2400" b="1" dirty="0" smtClean="0">
                <a:solidFill>
                  <a:srgbClr val="6600FF"/>
                </a:solidFill>
              </a:rPr>
              <a:t>核心价值观应该具有的特点是什么</a:t>
            </a:r>
            <a:r>
              <a:rPr lang="en-US" altLang="zh-CN" sz="2400" b="1" dirty="0" smtClean="0">
                <a:solidFill>
                  <a:srgbClr val="6600FF"/>
                </a:solidFill>
              </a:rPr>
              <a:t>?</a:t>
            </a:r>
            <a:r>
              <a:rPr lang="zh-CN" altLang="en-US" sz="2400" b="1" dirty="0" smtClean="0">
                <a:solidFill>
                  <a:srgbClr val="6600FF"/>
                </a:solidFill>
              </a:rPr>
              <a:t>它与核心价值体系是什么关系</a:t>
            </a:r>
            <a:r>
              <a:rPr lang="en-US" altLang="zh-CN" sz="2400" b="1" dirty="0" smtClean="0">
                <a:solidFill>
                  <a:srgbClr val="6600FF"/>
                </a:solidFill>
              </a:rPr>
              <a:t>?</a:t>
            </a:r>
          </a:p>
          <a:p>
            <a:pPr marL="457200" indent="-457200">
              <a:buFont typeface="Arial" charset="0"/>
              <a:buAutoNum type="ea1ChsPeriod"/>
            </a:pPr>
            <a:r>
              <a:rPr lang="zh-CN" altLang="en-US" sz="2800" b="1" dirty="0" smtClean="0">
                <a:solidFill>
                  <a:schemeClr val="tx1"/>
                </a:solidFill>
              </a:rPr>
              <a:t>怎样理解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“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三个倡导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”?</a:t>
            </a:r>
          </a:p>
          <a:p>
            <a:pPr marL="457200" indent="-457200">
              <a:buFont typeface="Arial" charset="0"/>
              <a:buAutoNum type="ea1ChsPeriod"/>
            </a:pPr>
            <a:r>
              <a:rPr lang="zh-CN" altLang="en-US" sz="3200" dirty="0" smtClean="0">
                <a:solidFill>
                  <a:srgbClr val="0033CC"/>
                </a:solidFill>
                <a:latin typeface="隶书" pitchFamily="49" charset="-122"/>
                <a:ea typeface="隶书" pitchFamily="49" charset="-122"/>
              </a:rPr>
              <a:t>建设社会主义核心价值体系的必须回答的问题</a:t>
            </a:r>
            <a:endParaRPr lang="zh-CN" altLang="en-US" dirty="0" smtClean="0">
              <a:solidFill>
                <a:srgbClr val="0033CC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>
              <a:buFont typeface="Arial" charset="0"/>
              <a:buAutoNum type="ea1ChsPeriod"/>
            </a:pPr>
            <a:endParaRPr lang="en-US" altLang="zh-CN" sz="2800" b="1" dirty="0" smtClean="0">
              <a:solidFill>
                <a:srgbClr val="6600FF"/>
              </a:solidFill>
            </a:endParaRPr>
          </a:p>
          <a:p>
            <a:pPr marL="457200" indent="-457200">
              <a:buFont typeface="Arial" charset="0"/>
              <a:buAutoNum type="ea1ChsPeriod"/>
            </a:pPr>
            <a:endParaRPr lang="en-US" altLang="zh-CN" sz="1800" b="1" dirty="0" smtClean="0">
              <a:solidFill>
                <a:schemeClr val="tx1"/>
              </a:solidFill>
            </a:endParaRPr>
          </a:p>
          <a:p>
            <a:pPr marL="457200" indent="-457200">
              <a:buAutoNum type="ea1ChsPeriod"/>
            </a:pPr>
            <a:endParaRPr lang="en-US" altLang="zh-CN" b="1" dirty="0" smtClean="0">
              <a:solidFill>
                <a:schemeClr val="tx1"/>
              </a:solidFill>
            </a:endParaRPr>
          </a:p>
          <a:p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3929066"/>
            <a:ext cx="7772400" cy="1362075"/>
          </a:xfrm>
        </p:spPr>
        <p:txBody>
          <a:bodyPr/>
          <a:lstStyle/>
          <a:p>
            <a:r>
              <a:rPr lang="zh-CN" altLang="en-US" sz="3600" dirty="0" smtClean="0"/>
              <a:t>孔子</a:t>
            </a:r>
            <a:r>
              <a:rPr lang="en-US" sz="3600" dirty="0" smtClean="0"/>
              <a:t>:“</a:t>
            </a:r>
            <a:r>
              <a:rPr lang="zh-CN" altLang="en-US" sz="3600" dirty="0" smtClean="0"/>
              <a:t>夫礼，先王以成天之道，以话人之情。人情者，圣王之田也。修礼以耕之，陈义以种之，讲学以耨之，本仁以聚之，播乐以安之。</a:t>
            </a:r>
            <a:r>
              <a:rPr lang="en-US" sz="3600" dirty="0" smtClean="0"/>
              <a:t>”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4348" y="2500306"/>
            <a:ext cx="7772400" cy="1500187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0033CC"/>
                </a:solidFill>
              </a:rPr>
              <a:t>第一问</a:t>
            </a:r>
            <a:r>
              <a:rPr lang="en-US" altLang="zh-CN" sz="3600" dirty="0" smtClean="0">
                <a:solidFill>
                  <a:srgbClr val="0033CC"/>
                </a:solidFill>
              </a:rPr>
              <a:t>:</a:t>
            </a:r>
            <a:r>
              <a:rPr lang="zh-CN" altLang="en-US" sz="3600" dirty="0" smtClean="0">
                <a:solidFill>
                  <a:srgbClr val="0033CC"/>
                </a:solidFill>
              </a:rPr>
              <a:t>价值体系是一种合乎理性的道理吗？</a:t>
            </a:r>
            <a:endParaRPr lang="en-US" altLang="zh-CN" sz="3600" dirty="0" smtClean="0">
              <a:solidFill>
                <a:srgbClr val="0033CC"/>
              </a:solidFill>
            </a:endParaRPr>
          </a:p>
          <a:p>
            <a:r>
              <a:rPr lang="zh-CN" altLang="en-US" sz="3600" dirty="0" smtClean="0">
                <a:solidFill>
                  <a:schemeClr val="tx1"/>
                </a:solidFill>
              </a:rPr>
              <a:t>答：</a:t>
            </a:r>
            <a:r>
              <a:rPr lang="zh-CN" altLang="en-US" sz="4000" baseline="30000" dirty="0" smtClean="0">
                <a:solidFill>
                  <a:schemeClr val="tx1"/>
                </a:solidFill>
              </a:rPr>
              <a:t>价值体系建设不仅要关注生活中的真假对错，而且要关注生活中的爱恨情仇、喜怒哀乐</a:t>
            </a:r>
            <a:r>
              <a:rPr lang="zh-CN" altLang="en-US" sz="4400" baseline="30000" dirty="0" smtClean="0">
                <a:solidFill>
                  <a:schemeClr val="tx1"/>
                </a:solidFill>
              </a:rPr>
              <a:t>。</a:t>
            </a:r>
            <a:endParaRPr lang="zh-CN" altLang="en-US" sz="4400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1472" y="642918"/>
            <a:ext cx="7609776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20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prstClr val="black"/>
                </a:solidFill>
                <a:latin typeface="隶书" pitchFamily="49" charset="-122"/>
                <a:ea typeface="隶书" pitchFamily="49" charset="-122"/>
              </a:rPr>
              <a:t>是理为重还是情、意为重？</a:t>
            </a:r>
            <a:endParaRPr lang="en-US" altLang="zh-CN" sz="4800" b="1" dirty="0" smtClean="0">
              <a:solidFill>
                <a:prstClr val="black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928688"/>
          </a:xfrm>
        </p:spPr>
        <p:txBody>
          <a:bodyPr/>
          <a:lstStyle/>
          <a:p>
            <a:pPr algn="l"/>
            <a:r>
              <a:rPr lang="zh-CN" altLang="en-US" sz="5400" dirty="0" smtClean="0">
                <a:solidFill>
                  <a:srgbClr val="0101BF"/>
                </a:solidFill>
              </a:rPr>
              <a:t>荷尔德林：</a:t>
            </a:r>
            <a:endParaRPr lang="zh-CN" altLang="en-US" sz="5400" dirty="0">
              <a:solidFill>
                <a:srgbClr val="0101BF"/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500034" y="785794"/>
            <a:ext cx="6201892" cy="58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思想深刻者，热爱生机盎然，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深谙世故者，懂得青春至高，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智者最终，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往往喜爱美丽的事物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1" name="Picture 2" descr="荷尔德林文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428868"/>
            <a:ext cx="2669210" cy="3816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5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45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650"/>
                            </p:stCondLst>
                            <p:childTnLst>
                              <p:par>
                                <p:cTn id="3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50"/>
                            </p:stCondLst>
                            <p:childTnLst>
                              <p:par>
                                <p:cTn id="4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人性的饱满健全是保持文化生态良好、社会发展繁荣的前提，也是保持生活健康幸福的前提，建设社会主义核心价值体系，不能没有对人性的基本定位。文化总是人的文化，生活总是人的生活，历史总是人的历史。人性的丰富性复杂性决定了生活的丰富性复杂性，决定了社会需求的丰富性复杂性。 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政治</a:t>
            </a:r>
            <a:r>
              <a:rPr lang="en-US" altLang="zh-CN" dirty="0" smtClean="0"/>
              <a:t>=</a:t>
            </a:r>
            <a:r>
              <a:rPr lang="zh-CN" altLang="en-US" dirty="0" smtClean="0"/>
              <a:t>园林，文化</a:t>
            </a:r>
            <a:r>
              <a:rPr lang="en-US" altLang="zh-CN" dirty="0" smtClean="0"/>
              <a:t>=</a:t>
            </a:r>
            <a:r>
              <a:rPr lang="zh-CN" altLang="en-US" dirty="0" smtClean="0"/>
              <a:t>自然植被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2800" dirty="0" smtClean="0"/>
              <a:t>大其心， 容天下之物；虚其心， 受天下之善；平其心， 论天下之事；潜其心， 观天下之理；定其心， 应天下之变。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3600" dirty="0" smtClean="0">
                <a:solidFill>
                  <a:srgbClr val="0033CC"/>
                </a:solidFill>
              </a:rPr>
              <a:t>第二问：某种政治意识形态、理论、主义能直接作为一个社会的价值体系吗？</a:t>
            </a:r>
            <a:endParaRPr lang="en-US" altLang="zh-CN" sz="3600" dirty="0" smtClean="0">
              <a:solidFill>
                <a:srgbClr val="0033CC"/>
              </a:solidFill>
            </a:endParaRPr>
          </a:p>
          <a:p>
            <a:r>
              <a:rPr lang="zh-CN" altLang="en-US" sz="3600" dirty="0" smtClean="0">
                <a:solidFill>
                  <a:schemeClr val="tx1"/>
                </a:solidFill>
              </a:rPr>
              <a:t>答：意识形态</a:t>
            </a:r>
            <a:r>
              <a:rPr lang="en-US" altLang="zh-CN" sz="3600" dirty="0" smtClean="0">
                <a:solidFill>
                  <a:schemeClr val="tx1"/>
                </a:solidFill>
              </a:rPr>
              <a:t>=</a:t>
            </a:r>
            <a:r>
              <a:rPr lang="zh-CN" altLang="en-US" sz="3600" dirty="0" smtClean="0">
                <a:solidFill>
                  <a:schemeClr val="tx1"/>
                </a:solidFill>
              </a:rPr>
              <a:t>补药，价值体系</a:t>
            </a:r>
            <a:r>
              <a:rPr lang="en-US" altLang="zh-CN" sz="3600" dirty="0" smtClean="0">
                <a:solidFill>
                  <a:schemeClr val="tx1"/>
                </a:solidFill>
              </a:rPr>
              <a:t>=</a:t>
            </a:r>
            <a:r>
              <a:rPr lang="zh-CN" altLang="en-US" sz="3600" dirty="0" smtClean="0">
                <a:solidFill>
                  <a:schemeClr val="tx1"/>
                </a:solidFill>
              </a:rPr>
              <a:t>粮食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3600" dirty="0" smtClean="0">
                <a:solidFill>
                  <a:srgbClr val="0033CC"/>
                </a:solidFill>
              </a:rPr>
              <a:t>第三问：是党的价值还是全体人民的价值？</a:t>
            </a:r>
            <a:endParaRPr lang="en-US" altLang="zh-CN" sz="3600" dirty="0" smtClean="0">
              <a:solidFill>
                <a:srgbClr val="0033CC"/>
              </a:solidFill>
            </a:endParaRPr>
          </a:p>
          <a:p>
            <a:r>
              <a:rPr lang="zh-CN" altLang="en-US" sz="3600" dirty="0" smtClean="0">
                <a:solidFill>
                  <a:schemeClr val="tx1"/>
                </a:solidFill>
              </a:rPr>
              <a:t>答：我党是整个中华民族和全体中国人民的先锋队。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3200" dirty="0" smtClean="0">
                <a:solidFill>
                  <a:schemeClr val="tx1"/>
                </a:solidFill>
              </a:rPr>
              <a:t>我们的这个价值，应该是所有公民都认可的，不管你本身的素质如何，性格如何，不管你信的是什么教，不管你是有神论者还是无神论者，你都能够认可的一个东西，只要你是这个国家的国民，你就与这个价值息息相关。 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4800" b="1" dirty="0" smtClean="0">
                <a:solidFill>
                  <a:schemeClr val="tx1"/>
                </a:solidFill>
              </a:rPr>
              <a:t>要围绕着人来谈文化，因为文化是与人的生存生命生活血肉相连不可须臾分离的存在</a:t>
            </a:r>
            <a:r>
              <a:rPr lang="zh-CN" altLang="en-US" sz="4800" b="1" dirty="0" smtClean="0"/>
              <a:t>。</a:t>
            </a:r>
            <a:endParaRPr lang="zh-CN" altLang="en-US" sz="4800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3600" dirty="0" smtClean="0">
                <a:solidFill>
                  <a:srgbClr val="6600CC"/>
                </a:solidFill>
              </a:rPr>
              <a:t>第四问：价值观的表述非得要追求完满吗？</a:t>
            </a:r>
            <a:endParaRPr lang="en-US" altLang="zh-CN" sz="3600" dirty="0" smtClean="0">
              <a:solidFill>
                <a:srgbClr val="6600CC"/>
              </a:solidFill>
            </a:endParaRPr>
          </a:p>
          <a:p>
            <a:r>
              <a:rPr lang="zh-CN" altLang="en-US" sz="3600" dirty="0" smtClean="0">
                <a:solidFill>
                  <a:schemeClr val="tx1"/>
                </a:solidFill>
              </a:rPr>
              <a:t>答：世间真善美的价值是一个不可分离的家族，居住在同一座圣山的山顶上，你只要选择其中的几种孜孜以求，最后获得的是全部。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顺便建议：珠海的主流价值观把</a:t>
            </a:r>
            <a:r>
              <a:rPr lang="zh-CN" altLang="en-US" dirty="0" smtClean="0">
                <a:solidFill>
                  <a:srgbClr val="6600FF"/>
                </a:solidFill>
              </a:rPr>
              <a:t>自由自强加上</a:t>
            </a:r>
            <a:endParaRPr lang="zh-CN" altLang="en-US" dirty="0">
              <a:solidFill>
                <a:srgbClr val="6600FF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3600" dirty="0" smtClean="0">
                <a:solidFill>
                  <a:srgbClr val="6600CC"/>
                </a:solidFill>
              </a:rPr>
              <a:t>第五问：我们究竟应该怎样对待普世价值？</a:t>
            </a:r>
            <a:endParaRPr lang="en-US" altLang="zh-CN" sz="3600" dirty="0" smtClean="0">
              <a:solidFill>
                <a:srgbClr val="6600CC"/>
              </a:solidFill>
            </a:endParaRPr>
          </a:p>
          <a:p>
            <a:r>
              <a:rPr lang="zh-CN" altLang="en-US" sz="3600" dirty="0" smtClean="0">
                <a:solidFill>
                  <a:schemeClr val="tx1"/>
                </a:solidFill>
              </a:rPr>
              <a:t>答：马克思和孔夫子是最讲价值的普适性的。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5786" y="3857628"/>
            <a:ext cx="7772400" cy="1500187"/>
          </a:xfrm>
        </p:spPr>
        <p:txBody>
          <a:bodyPr/>
          <a:lstStyle/>
          <a:p>
            <a:r>
              <a:rPr lang="zh-CN" altLang="en-US" sz="3200" dirty="0" smtClean="0">
                <a:solidFill>
                  <a:schemeClr val="tx1"/>
                </a:solidFill>
              </a:rPr>
              <a:t>第六问：构建价值体系的目的仅仅是强国吗？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r>
              <a:rPr lang="zh-CN" altLang="en-US" sz="3200" dirty="0" smtClean="0">
                <a:solidFill>
                  <a:srgbClr val="6600FF"/>
                </a:solidFill>
              </a:rPr>
              <a:t>答：</a:t>
            </a:r>
            <a:r>
              <a:rPr lang="zh-CN" altLang="en-US" sz="3200" b="1" dirty="0" smtClean="0">
                <a:solidFill>
                  <a:srgbClr val="6600FF"/>
                </a:solidFill>
              </a:rPr>
              <a:t>章太炎：</a:t>
            </a:r>
            <a:r>
              <a:rPr lang="zh-CN" altLang="en-US" sz="3200" dirty="0" smtClean="0">
                <a:solidFill>
                  <a:srgbClr val="6600FF"/>
                </a:solidFill>
              </a:rPr>
              <a:t>“ 今无慈惠廉爱，则民为虎狼也；无文学，则士为牛马也。有虎狼之民、牛马之士，国虽治、政虽理，其民不人。世之有人也，固先于国。且建国以为人乎</a:t>
            </a:r>
            <a:r>
              <a:rPr lang="en-US" sz="3200" dirty="0" smtClean="0">
                <a:solidFill>
                  <a:srgbClr val="6600FF"/>
                </a:solidFill>
              </a:rPr>
              <a:t>?</a:t>
            </a:r>
            <a:r>
              <a:rPr lang="zh-CN" altLang="en-US" sz="3200" dirty="0" smtClean="0">
                <a:solidFill>
                  <a:srgbClr val="6600FF"/>
                </a:solidFill>
              </a:rPr>
              <a:t>将人者为国之虚名役也</a:t>
            </a:r>
            <a:r>
              <a:rPr lang="en-US" sz="3200" dirty="0" smtClean="0">
                <a:solidFill>
                  <a:srgbClr val="6600FF"/>
                </a:solidFill>
              </a:rPr>
              <a:t>?</a:t>
            </a:r>
            <a:r>
              <a:rPr lang="zh-CN" altLang="en-US" sz="3200" dirty="0" smtClean="0">
                <a:solidFill>
                  <a:srgbClr val="6600FF"/>
                </a:solidFill>
              </a:rPr>
              <a:t>”</a:t>
            </a:r>
            <a:endParaRPr lang="zh-CN" altLang="en-US" sz="3200" dirty="0">
              <a:solidFill>
                <a:srgbClr val="6600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4400" b="1" dirty="0" smtClean="0">
                <a:solidFill>
                  <a:schemeClr val="tx1"/>
                </a:solidFill>
              </a:rPr>
              <a:t>一</a:t>
            </a:r>
            <a:r>
              <a:rPr lang="en-US" altLang="zh-CN" sz="4400" b="1" dirty="0" smtClean="0">
                <a:solidFill>
                  <a:schemeClr val="tx1"/>
                </a:solidFill>
              </a:rPr>
              <a:t>.</a:t>
            </a:r>
            <a:r>
              <a:rPr lang="zh-CN" altLang="en-US" sz="4400" b="1" dirty="0" smtClean="0">
                <a:solidFill>
                  <a:schemeClr val="tx1"/>
                </a:solidFill>
              </a:rPr>
              <a:t>怎</a:t>
            </a:r>
            <a:r>
              <a:rPr lang="zh-CN" altLang="en-US" sz="4800" b="1" dirty="0" smtClean="0">
                <a:solidFill>
                  <a:schemeClr val="tx1"/>
                </a:solidFill>
              </a:rPr>
              <a:t>样从总体上把握精神实质</a:t>
            </a:r>
            <a:r>
              <a:rPr lang="en-US" altLang="zh-CN" sz="4800" b="1" dirty="0" smtClean="0">
                <a:solidFill>
                  <a:schemeClr val="tx1"/>
                </a:solidFill>
              </a:rPr>
              <a:t>?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3600" dirty="0" smtClean="0">
                <a:solidFill>
                  <a:schemeClr val="tx1"/>
                </a:solidFill>
              </a:rPr>
              <a:t>我们建设社会主义核心价值体系，既是为了党的长期执政，为了社会的长治久安，为了国家的繁荣富强，也是为了每个人的道德和人格完善，为了每个人都能过上有尊严的幸福生活。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3600" dirty="0" smtClean="0">
                <a:solidFill>
                  <a:schemeClr val="tx1"/>
                </a:solidFill>
              </a:rPr>
              <a:t>第七问：价值体系主要说出来的还是活出来的？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r>
              <a:rPr lang="zh-CN" altLang="en-US" sz="3600" dirty="0" smtClean="0">
                <a:solidFill>
                  <a:srgbClr val="0033CC"/>
                </a:solidFill>
              </a:rPr>
              <a:t>答：有价值的东西总是某一情景中的一种行动；它包含着对行动的内在要求，即要求被完成；它总是与个人（行动者）相联系。</a:t>
            </a:r>
            <a:endParaRPr lang="zh-CN" altLang="en-US" sz="3600" dirty="0">
              <a:solidFill>
                <a:srgbClr val="0033CC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400" b="1" dirty="0" smtClean="0">
                <a:solidFill>
                  <a:schemeClr val="tx1"/>
                </a:solidFill>
              </a:rPr>
              <a:t>道德、价值、理想、信念、信仰，是用实际行动做出来的，而不是用嘴喊出来的。我们谈文化、道德、价值、信仰，如果没有准备一套生命意志、行动意志去张扬去担待去践行这些价值的话，那这些表达为语词的东西，无论多么美好，都是二维空间生存的苍白的概念，或者也可以说只是一种向善的愿望，说得严重一点，这是一种意淫式的自我精神安慰，它不仅于事无补，而且会造成社会进一步的道德流失，乃至于崩溃式的流失，还会造成普遍的社会的人格分裂。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文化价值的最不可或缺的载体是制度和人心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4000" dirty="0" smtClean="0">
                <a:solidFill>
                  <a:schemeClr val="tx1"/>
                </a:solidFill>
              </a:rPr>
              <a:t>第八问：构建价值体系的关键是什么？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r>
              <a:rPr lang="zh-CN" altLang="en-US" sz="4000" dirty="0" smtClean="0">
                <a:solidFill>
                  <a:srgbClr val="0033CC"/>
                </a:solidFill>
              </a:rPr>
              <a:t>答：赋之以形、付之以行</a:t>
            </a:r>
            <a:endParaRPr lang="zh-CN" altLang="en-US" sz="4000" dirty="0">
              <a:solidFill>
                <a:srgbClr val="0033CC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788" y="765175"/>
            <a:ext cx="82819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核心价值体系</a:t>
            </a:r>
            <a:r>
              <a:rPr lang="zh-CN" altLang="en-US" sz="4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的完整建构</a:t>
            </a:r>
            <a:endParaRPr lang="zh-CN" altLang="en-US" sz="44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41640" y="2205038"/>
            <a:ext cx="1871663" cy="1023937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dist">
              <a:spcBef>
                <a:spcPct val="50000"/>
              </a:spcBef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康德 卢梭 </a:t>
            </a:r>
          </a:p>
          <a:p>
            <a:pPr algn="dist">
              <a:spcBef>
                <a:spcPct val="50000"/>
              </a:spcBef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托克维尔等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3061311">
            <a:off x="4737128" y="2692400"/>
            <a:ext cx="792162" cy="1031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97178" y="3573463"/>
            <a:ext cx="2233612" cy="1023937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dist">
              <a:spcBef>
                <a:spcPct val="50000"/>
              </a:spcBef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以宪法为核心</a:t>
            </a:r>
          </a:p>
          <a:p>
            <a:pPr algn="dist">
              <a:spcBef>
                <a:spcPct val="50000"/>
              </a:spcBef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的政治制度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454303" y="4941888"/>
            <a:ext cx="2519362" cy="157162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dist">
              <a:spcBef>
                <a:spcPct val="50000"/>
              </a:spcBef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民众所认同的</a:t>
            </a:r>
          </a:p>
          <a:p>
            <a:pPr algn="dist">
              <a:spcBef>
                <a:spcPct val="50000"/>
              </a:spcBef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价值观、道德</a:t>
            </a:r>
          </a:p>
          <a:p>
            <a:pPr algn="dist">
              <a:spcBef>
                <a:spcPct val="50000"/>
              </a:spcBef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习俗和生活方式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62590" y="3213100"/>
            <a:ext cx="1727200" cy="24622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核心价值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民主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自由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平等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420797" y="2571744"/>
            <a:ext cx="1008063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571604" y="4005263"/>
            <a:ext cx="792163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349359" y="5805488"/>
            <a:ext cx="1008063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4854579" y="4132268"/>
            <a:ext cx="360363" cy="82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 rot="18539700">
            <a:off x="4893881" y="5966064"/>
            <a:ext cx="792163" cy="1031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rot="18539700">
            <a:off x="6789765" y="2693988"/>
            <a:ext cx="792163" cy="1031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7062815" y="4149725"/>
            <a:ext cx="360363" cy="82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 rot="3061311">
            <a:off x="6887062" y="5966002"/>
            <a:ext cx="792162" cy="1031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566053" y="1700213"/>
            <a:ext cx="935037" cy="877887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dist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理论</a:t>
            </a:r>
          </a:p>
          <a:p>
            <a:pPr algn="dist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体系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566053" y="3644900"/>
            <a:ext cx="935037" cy="9525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dist">
              <a:lnSpc>
                <a:spcPct val="115000"/>
              </a:lnSpc>
              <a:spcBef>
                <a:spcPct val="50000"/>
              </a:spcBef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政治制度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566053" y="5661025"/>
            <a:ext cx="935037" cy="9525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dist">
              <a:lnSpc>
                <a:spcPct val="115000"/>
              </a:lnSpc>
              <a:spcBef>
                <a:spcPct val="50000"/>
              </a:spcBef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日用人伦</a:t>
            </a:r>
          </a:p>
        </p:txBody>
      </p:sp>
      <p:sp>
        <p:nvSpPr>
          <p:cNvPr id="23554" name="Tree"/>
          <p:cNvSpPr>
            <a:spLocks noEditPoints="1" noChangeArrowheads="1"/>
          </p:cNvSpPr>
          <p:nvPr/>
        </p:nvSpPr>
        <p:spPr bwMode="auto">
          <a:xfrm>
            <a:off x="0" y="2285992"/>
            <a:ext cx="1857356" cy="3786214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3200" dirty="0" smtClean="0">
                <a:solidFill>
                  <a:schemeClr val="tx1"/>
                </a:solidFill>
              </a:rPr>
              <a:t>第九问：为什么董仲舒把仁义礼智信称为五常？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r>
              <a:rPr lang="zh-CN" altLang="en-US" sz="3200" dirty="0" smtClean="0">
                <a:solidFill>
                  <a:srgbClr val="6600CC"/>
                </a:solidFill>
              </a:rPr>
              <a:t>答：平常之人众、平常之事广，惟其常，方可久</a:t>
            </a:r>
            <a:endParaRPr lang="zh-CN" altLang="en-US" sz="3200" dirty="0">
              <a:solidFill>
                <a:srgbClr val="6600CC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4800" dirty="0" smtClean="0">
                <a:solidFill>
                  <a:srgbClr val="0033CC"/>
                </a:solidFill>
                <a:latin typeface="华文隶书" pitchFamily="2" charset="-122"/>
                <a:ea typeface="华文隶书" pitchFamily="2" charset="-122"/>
              </a:rPr>
              <a:t>继承传统，主要继承什么？</a:t>
            </a:r>
            <a:endParaRPr lang="zh-CN" altLang="en-US" sz="4800" dirty="0">
              <a:solidFill>
                <a:srgbClr val="0033CC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B9846-22BB-485C-831D-835AC308FCAC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00FF"/>
                </a:solidFill>
              </a:rPr>
              <a:t>章太炎先生的真知酌见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孔氏旧章，其当考者，惟在历史 </a:t>
            </a:r>
            <a:r>
              <a:rPr lang="en-US" altLang="zh-CN" dirty="0" smtClean="0"/>
              <a:t>-----</a:t>
            </a:r>
            <a:r>
              <a:rPr lang="zh-CN" altLang="en-US" dirty="0" smtClean="0"/>
              <a:t>特春秋明文，益当葆重耳。虽然，徒知斯义，而历史传记，一切不观，思古幽情，何由发越</a:t>
            </a:r>
            <a:r>
              <a:rPr lang="en-US" dirty="0" smtClean="0"/>
              <a:t>?</a:t>
            </a:r>
            <a:r>
              <a:rPr lang="zh-CN" altLang="en-US" dirty="0" smtClean="0"/>
              <a:t>故仆以为民族主义，如稼穑然，要以史籍所载人物、制度、地理、风俗之类，为之灌溉，则蔚然以兴矣。不然，徒知主义之可贵，而不知民族之可爱，吾恐其渐就萎黄也。孔氏之教，本以历史为宗。宗孔氏者，当沙汰其干禄致用之术，惟取前王成迹，可以感怀者，流连弗替。</a:t>
            </a:r>
            <a:endParaRPr lang="zh-CN" alt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800" dirty="0" smtClean="0">
                <a:solidFill>
                  <a:srgbClr val="0033CC"/>
                </a:solidFill>
                <a:latin typeface="华文隶书" pitchFamily="2" charset="-122"/>
                <a:ea typeface="华文隶书" pitchFamily="2" charset="-122"/>
              </a:rPr>
              <a:t>坚持马克思主义，主要坚持什么？</a:t>
            </a:r>
            <a:endParaRPr lang="zh-CN" altLang="en-US" sz="4800" dirty="0">
              <a:solidFill>
                <a:srgbClr val="0033CC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373A8-1AB7-481D-B2E7-2BD499F5A6D5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b="1" dirty="0" smtClean="0"/>
              <a:t>我们 是马克思主义理论上的衣钵传人，理论上我们必须用现代世界眼光，站在世界文明这个潮头上来规划古老而又年轻的中国的未来，所以要引入诞生自最先进的西方文明的马克思主义。但是我们要搞清楚，主义、理论、学说也许是一种文明文化的最为重要的魂式的存在，但是它单独不构成文明，当你把这种主义、理论、学说和一种文明的生存体、生命体血肉相连的时候，它无比的重要，价值无比的高，当你把它从生存体、生命体中剥离出来的时候，它什么都不是，一套语词而已。用这种文化的眼光来看，我们党长期以来所坚持强调的马克思主义中国化的原则， 实际上是一个非常深邃的文化命题，并不是那么简单。马克思主义是一个主义，必须和整个中国的生境结合起来，植入到中国作为一种文明的血肉之躯当中，才会有价值，并且是极为重要的价值。如果没有植入到这个生命体，没有和作为文明的整个中国血肉相连的时候，就无效。</a:t>
            </a:r>
          </a:p>
          <a:p>
            <a:r>
              <a:rPr lang="en-US" dirty="0" smtClean="0"/>
              <a:t> 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373A8-1AB7-481D-B2E7-2BD499F5A6D5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75" y="9286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 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2428875"/>
            <a:ext cx="7772400" cy="3786188"/>
          </a:xfrm>
        </p:spPr>
        <p:txBody>
          <a:bodyPr/>
          <a:lstStyle/>
          <a:p>
            <a:pPr>
              <a:defRPr/>
            </a:pP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</a:rPr>
              <a:t>对世界文明发展大趋势的</a:t>
            </a:r>
            <a:r>
              <a:rPr lang="zh-CN" altLang="en-US" sz="2400" dirty="0" smtClean="0">
                <a:solidFill>
                  <a:srgbClr val="00B0F0"/>
                </a:solidFill>
              </a:rPr>
              <a:t>深刻洞察</a:t>
            </a:r>
            <a:r>
              <a:rPr lang="zh-CN" altLang="en-US" sz="2400" dirty="0" smtClean="0">
                <a:solidFill>
                  <a:schemeClr val="tx1"/>
                </a:solidFill>
              </a:rPr>
              <a:t>，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  对文化本质性力量的</a:t>
            </a:r>
            <a:r>
              <a:rPr lang="zh-CN" altLang="en-US" sz="2400" dirty="0" smtClean="0">
                <a:solidFill>
                  <a:srgbClr val="00B0F0"/>
                </a:solidFill>
              </a:rPr>
              <a:t>深刻把握，</a:t>
            </a:r>
            <a:endParaRPr lang="en-US" altLang="zh-CN" sz="2400" dirty="0" smtClean="0">
              <a:solidFill>
                <a:srgbClr val="00B0F0"/>
              </a:solidFill>
            </a:endParaRPr>
          </a:p>
          <a:p>
            <a:pPr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  对文化发展规律的</a:t>
            </a:r>
            <a:r>
              <a:rPr lang="zh-CN" altLang="en-US" sz="2400" dirty="0" smtClean="0">
                <a:solidFill>
                  <a:srgbClr val="00B0F0"/>
                </a:solidFill>
              </a:rPr>
              <a:t>深刻认知</a:t>
            </a:r>
            <a:r>
              <a:rPr lang="zh-CN" altLang="en-US" sz="2400" dirty="0" smtClean="0">
                <a:solidFill>
                  <a:schemeClr val="tx1"/>
                </a:solidFill>
              </a:rPr>
              <a:t>，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  对自身肩负的文化使命的</a:t>
            </a:r>
            <a:r>
              <a:rPr lang="zh-CN" altLang="en-US" sz="2400" dirty="0" smtClean="0">
                <a:solidFill>
                  <a:srgbClr val="00B0F0"/>
                </a:solidFill>
              </a:rPr>
              <a:t>深刻自觉</a:t>
            </a:r>
            <a:r>
              <a:rPr lang="zh-CN" altLang="en-US" sz="2400" dirty="0" smtClean="0">
                <a:solidFill>
                  <a:schemeClr val="tx1"/>
                </a:solidFill>
              </a:rPr>
              <a:t>，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  对我国文化发展历史经验教训的</a:t>
            </a:r>
            <a:r>
              <a:rPr lang="zh-CN" altLang="en-US" sz="2400" dirty="0" smtClean="0">
                <a:solidFill>
                  <a:srgbClr val="00B0F0"/>
                </a:solidFill>
              </a:rPr>
              <a:t>深刻反思</a:t>
            </a:r>
            <a:r>
              <a:rPr lang="zh-CN" altLang="en-US" sz="2400" dirty="0" smtClean="0">
                <a:solidFill>
                  <a:schemeClr val="tx1"/>
                </a:solidFill>
              </a:rPr>
              <a:t>，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  对近十年来我国文化体制改革实践的</a:t>
            </a:r>
            <a:r>
              <a:rPr lang="zh-CN" altLang="en-US" sz="2400" dirty="0" smtClean="0">
                <a:solidFill>
                  <a:srgbClr val="00B0F0"/>
                </a:solidFill>
              </a:rPr>
              <a:t>深刻总结</a:t>
            </a:r>
            <a:r>
              <a:rPr lang="zh-CN" altLang="en-US" sz="2400" dirty="0" smtClean="0">
                <a:solidFill>
                  <a:schemeClr val="tx1"/>
                </a:solidFill>
              </a:rPr>
              <a:t>，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提出了我国未来文化建设的</a:t>
            </a:r>
            <a:r>
              <a:rPr lang="zh-CN" altLang="en-US" sz="2400" dirty="0" smtClean="0">
                <a:solidFill>
                  <a:srgbClr val="00B0F0"/>
                </a:solidFill>
              </a:rPr>
              <a:t>新理念、新思路</a:t>
            </a:r>
            <a:r>
              <a:rPr lang="zh-CN" altLang="en-US" sz="2400" dirty="0" smtClean="0">
                <a:solidFill>
                  <a:schemeClr val="tx1"/>
                </a:solidFill>
              </a:rPr>
              <a:t>，从而给未来我国社会长远的整体的发展战略注入了新的灵魂。</a:t>
            </a:r>
          </a:p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400" dirty="0" smtClean="0">
                <a:solidFill>
                  <a:srgbClr val="0033CC"/>
                </a:solidFill>
                <a:latin typeface="华文隶书" pitchFamily="2" charset="-122"/>
                <a:ea typeface="华文隶书" pitchFamily="2" charset="-122"/>
              </a:rPr>
              <a:t>马克思主义与西方文明是什么关系？我们的核心价值观与世界流行的价值观是什么关系？</a:t>
            </a:r>
            <a:endParaRPr lang="zh-CN" altLang="en-US" dirty="0">
              <a:solidFill>
                <a:srgbClr val="0033CC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373A8-1AB7-481D-B2E7-2BD499F5A6D5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 txBox="1">
            <a:spLocks noRot="1" noChangeArrowheads="1"/>
          </p:cNvSpPr>
          <p:nvPr/>
        </p:nvSpPr>
        <p:spPr bwMode="auto">
          <a:xfrm>
            <a:off x="-36513" y="1725613"/>
            <a:ext cx="8628063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</a:pPr>
            <a:r>
              <a:rPr lang="en-US" altLang="zh-CN" sz="8000" dirty="0">
                <a:latin typeface="Calibri" pitchFamily="34" charset="0"/>
              </a:rPr>
              <a:t>     </a:t>
            </a:r>
            <a:r>
              <a:rPr lang="zh-CN" altLang="en-US" sz="6600" b="1" dirty="0">
                <a:latin typeface="Calibri" pitchFamily="34" charset="0"/>
              </a:rPr>
              <a:t>谢谢大家 ！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</a:pPr>
            <a:endParaRPr lang="zh-CN" altLang="en-US" sz="6600" b="1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</a:pPr>
            <a:r>
              <a:rPr lang="zh-CN" altLang="en-US" sz="6600" b="1" dirty="0">
                <a:latin typeface="Calibri" pitchFamily="34" charset="0"/>
              </a:rPr>
              <a:t>     请不吝指教 </a:t>
            </a:r>
            <a:r>
              <a:rPr lang="en-US" altLang="zh-CN" sz="6600" b="1" dirty="0">
                <a:latin typeface="Calibri" pitchFamily="34" charset="0"/>
              </a:rPr>
              <a:t>!</a:t>
            </a:r>
            <a:endParaRPr lang="zh-CN" altLang="en-US" sz="6600" b="1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zh-CN" altLang="en-US" sz="3600" dirty="0">
                <a:latin typeface="黑体" pitchFamily="2" charset="-122"/>
              </a:rPr>
              <a:t>            </a:t>
            </a:r>
          </a:p>
          <a:p>
            <a:pPr marL="342900" indent="-342900">
              <a:lnSpc>
                <a:spcPct val="80000"/>
              </a:lnSpc>
            </a:pPr>
            <a:r>
              <a:rPr lang="zh-CN" altLang="en-US" sz="3600" dirty="0">
                <a:latin typeface="黑体" pitchFamily="2" charset="-122"/>
              </a:rPr>
              <a:t>                  </a:t>
            </a:r>
            <a:r>
              <a:rPr lang="zh-CN" altLang="en-US" sz="3600" b="1" dirty="0">
                <a:latin typeface="黑体" pitchFamily="2" charset="-122"/>
              </a:rPr>
              <a:t>电话：</a:t>
            </a:r>
            <a:r>
              <a:rPr lang="en-US" altLang="zh-CN" sz="3600" b="1" dirty="0" smtClean="0">
                <a:latin typeface="黑体" pitchFamily="2" charset="-122"/>
              </a:rPr>
              <a:t>62807785</a:t>
            </a:r>
            <a:r>
              <a:rPr lang="zh-CN" altLang="en-US" sz="3600" b="1" dirty="0" smtClean="0">
                <a:latin typeface="黑体" pitchFamily="2" charset="-122"/>
              </a:rPr>
              <a:t>（</a:t>
            </a:r>
            <a:r>
              <a:rPr lang="en-US" altLang="zh-CN" sz="3600" b="1" dirty="0">
                <a:latin typeface="黑体" pitchFamily="2" charset="-122"/>
              </a:rPr>
              <a:t>H</a:t>
            </a:r>
            <a:r>
              <a:rPr lang="zh-CN" altLang="en-US" sz="3600" b="1" dirty="0">
                <a:latin typeface="黑体" pitchFamily="2" charset="-122"/>
              </a:rPr>
              <a:t>）</a:t>
            </a:r>
            <a:endParaRPr lang="en-US" altLang="zh-CN" sz="3600" b="1" dirty="0">
              <a:latin typeface="黑体" pitchFamily="2" charset="-122"/>
            </a:endParaRPr>
          </a:p>
          <a:p>
            <a:pPr marL="342900" indent="-342900">
              <a:lnSpc>
                <a:spcPct val="80000"/>
              </a:lnSpc>
            </a:pPr>
            <a:r>
              <a:rPr lang="en-US" altLang="zh-CN" sz="3600" b="1" dirty="0">
                <a:latin typeface="黑体" pitchFamily="2" charset="-122"/>
              </a:rPr>
              <a:t>                        62805328</a:t>
            </a:r>
            <a:r>
              <a:rPr lang="zh-CN" altLang="en-US" sz="3600" b="1" dirty="0">
                <a:latin typeface="黑体" pitchFamily="2" charset="-122"/>
              </a:rPr>
              <a:t>（</a:t>
            </a:r>
            <a:r>
              <a:rPr lang="en-US" altLang="zh-CN" sz="3600" b="1" dirty="0">
                <a:latin typeface="黑体" pitchFamily="2" charset="-122"/>
              </a:rPr>
              <a:t>O</a:t>
            </a:r>
            <a:r>
              <a:rPr lang="zh-CN" altLang="en-US" sz="3600" b="1" dirty="0">
                <a:latin typeface="黑体" pitchFamily="2" charset="-122"/>
              </a:rPr>
              <a:t>）</a:t>
            </a:r>
            <a:endParaRPr lang="en-US" altLang="zh-CN" sz="3600" b="1" dirty="0">
              <a:latin typeface="黑体" pitchFamily="2" charset="-122"/>
            </a:endParaRPr>
          </a:p>
        </p:txBody>
      </p:sp>
      <p:pic>
        <p:nvPicPr>
          <p:cNvPr id="55298" name="Picture 6" descr="拜拜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60"/>
            <a:ext cx="39243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59617-64CF-4472-96B4-A218437A62C1}" type="datetime1">
              <a:rPr lang="zh-CN" altLang="en-US" smtClean="0"/>
              <a:pPr>
                <a:defRPr/>
              </a:pPr>
              <a:t>2012-11-19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4548</TotalTime>
  <Words>4411</Words>
  <Application>Microsoft Office PowerPoint</Application>
  <PresentationFormat>全屏显示(4:3)</PresentationFormat>
  <Paragraphs>443</Paragraphs>
  <Slides>91</Slides>
  <Notes>4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91</vt:i4>
      </vt:variant>
    </vt:vector>
  </HeadingPairs>
  <TitlesOfParts>
    <vt:vector size="92" baseType="lpstr">
      <vt:lpstr>Office 主题</vt:lpstr>
      <vt:lpstr>幻灯片 1</vt:lpstr>
      <vt:lpstr>幻灯片 2</vt:lpstr>
      <vt:lpstr>幻灯片 3</vt:lpstr>
      <vt:lpstr>幻灯片 4</vt:lpstr>
      <vt:lpstr>一是要加强社会主义核心价值体系建设。(为国立魂) 二是要全面提高公民道德素质。（公民文化：人的现代化） 三是要丰富人民精神文化生活。（物质和精神都富有） 四是要增强文化整体实力和竞争力。（文化上崛起为强国）  </vt:lpstr>
      <vt:lpstr>富强、民主、文明、和谐  自由、平等、公正、法治  爱国、敬业、诚信、友善</vt:lpstr>
      <vt:lpstr>幻灯片 7</vt:lpstr>
      <vt:lpstr>幻灯片 8</vt:lpstr>
      <vt:lpstr>  </vt:lpstr>
      <vt:lpstr>幻灯片 10</vt:lpstr>
      <vt:lpstr>我党在中国担当什么角色？</vt:lpstr>
      <vt:lpstr>幻灯片 12</vt:lpstr>
      <vt:lpstr>幻灯片 13</vt:lpstr>
      <vt:lpstr>幻灯片 14</vt:lpstr>
      <vt:lpstr>幻灯片 15</vt:lpstr>
      <vt:lpstr>幻灯片 16</vt:lpstr>
      <vt:lpstr>规律与命运</vt:lpstr>
      <vt:lpstr>人的双重性 </vt:lpstr>
      <vt:lpstr>幻灯片 19</vt:lpstr>
      <vt:lpstr>幻灯片 20</vt:lpstr>
      <vt:lpstr>幻灯片 21</vt:lpstr>
      <vt:lpstr>文化最本质性力量是什么？</vt:lpstr>
      <vt:lpstr>文化 越来越成为民族凝聚力和创造力的重要源泉、 越来越成为综合国力竞争的重要因素、 越来越成为经济社会发展的重要支撑， 丰富精神文化生活越来越成为我国人民的热切愿望。  </vt:lpstr>
      <vt:lpstr>幻灯片 24</vt:lpstr>
      <vt:lpstr>《大国崛起▪大道行思》</vt:lpstr>
      <vt:lpstr>文化时代即将来临，使文化的重要性越来越凸显：</vt:lpstr>
      <vt:lpstr>幻灯片 27</vt:lpstr>
      <vt:lpstr>幻灯片 28</vt:lpstr>
      <vt:lpstr>冲破功利思维、政治思维的局限， 学会以文化思维观察生存中的问题  </vt:lpstr>
      <vt:lpstr>幻灯片 30</vt:lpstr>
      <vt:lpstr>英国政治理论家、社会学家伯纳 德·鲍桑葵认为：所谓制度就是 观念，制度就是一种构成文化精神的要素；组成一个社会的原则既是观念也是事实，既是事实也是目的；制度是共有理念或信念的自我维系系统，是人的精神的汇合点（也就是社会精神）</vt:lpstr>
      <vt:lpstr>中国体制改革的文化解析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我们究竟面临什么样的文化问题？</vt:lpstr>
      <vt:lpstr>幻灯片 42</vt:lpstr>
      <vt:lpstr>《A  Night  to  Remember》(1958)</vt:lpstr>
      <vt:lpstr>世纪困惑</vt:lpstr>
      <vt:lpstr>政府在文化发展中的主要职责是创造自由、宽松的社会环境。</vt:lpstr>
      <vt:lpstr>我们为什么总是在堵？到底想堵什么？</vt:lpstr>
      <vt:lpstr>扼杀个性、取消多样性等于文化自杀</vt:lpstr>
      <vt:lpstr>幻灯片 48</vt:lpstr>
      <vt:lpstr>十七届六中全会的定位</vt:lpstr>
      <vt:lpstr>幻灯片 50</vt:lpstr>
      <vt:lpstr>为什么放在首位？</vt:lpstr>
      <vt:lpstr>为什么放在首位？  2 核心价值系统是国家的灵魂和社会秩序的源泉</vt:lpstr>
      <vt:lpstr>幻灯片 53</vt:lpstr>
      <vt:lpstr>文化“六无”现象</vt:lpstr>
      <vt:lpstr>幻灯片 55</vt:lpstr>
      <vt:lpstr>幻灯片 56</vt:lpstr>
      <vt:lpstr>多重视野下的核心价值体系建设</vt:lpstr>
      <vt:lpstr>幻灯片 58</vt:lpstr>
      <vt:lpstr>幻灯片 59</vt:lpstr>
      <vt:lpstr>幻灯片 60</vt:lpstr>
      <vt:lpstr>幻灯片 61</vt:lpstr>
      <vt:lpstr>幻灯片 62</vt:lpstr>
      <vt:lpstr> 核心价值的定位和表述 </vt:lpstr>
      <vt:lpstr>文艺复兴的四个核心价值理念： 个性：创新、根基、勇敢、天性 理性：与以不越轨为特征的传统理性不同的动          态理性，即高峰体验后的理性；平衡；          生活中的精度、广度、深度、强度、高度；          科学标准、合乎逻辑 人性：人的“类性”，人道主义；平等；自由意志；          博爱—同情心 诗性：浪漫情怀，想象各种可能性，超越各类限制</vt:lpstr>
      <vt:lpstr>幻灯片 65</vt:lpstr>
      <vt:lpstr>幻灯片 66</vt:lpstr>
      <vt:lpstr>幻灯片 67</vt:lpstr>
      <vt:lpstr>积极培育社会主义核心价值观。</vt:lpstr>
      <vt:lpstr>幻灯片 69</vt:lpstr>
      <vt:lpstr>孔子:“夫礼，先王以成天之道，以话人之情。人情者，圣王之田也。修礼以耕之，陈义以种之，讲学以耨之，本仁以聚之，播乐以安之。”</vt:lpstr>
      <vt:lpstr>荷尔德林：</vt:lpstr>
      <vt:lpstr>幻灯片 72</vt:lpstr>
      <vt:lpstr>政治=园林，文化=自然植被 大其心， 容天下之物；虚其心， 受天下之善；平其心， 论天下之事；潜其心， 观天下之理；定其心， 应天下之变。</vt:lpstr>
      <vt:lpstr>幻灯片 74</vt:lpstr>
      <vt:lpstr>幻灯片 75</vt:lpstr>
      <vt:lpstr>幻灯片 76</vt:lpstr>
      <vt:lpstr>幻灯片 77</vt:lpstr>
      <vt:lpstr>顺便建议：珠海的主流价值观把自由自强加上</vt:lpstr>
      <vt:lpstr>幻灯片 79</vt:lpstr>
      <vt:lpstr>幻灯片 80</vt:lpstr>
      <vt:lpstr>幻灯片 81</vt:lpstr>
      <vt:lpstr>幻灯片 82</vt:lpstr>
      <vt:lpstr>文化价值的最不可或缺的载体是制度和人心</vt:lpstr>
      <vt:lpstr>幻灯片 84</vt:lpstr>
      <vt:lpstr>幻灯片 85</vt:lpstr>
      <vt:lpstr>幻灯片 86</vt:lpstr>
      <vt:lpstr>章太炎先生的真知酌见</vt:lpstr>
      <vt:lpstr>幻灯片 88</vt:lpstr>
      <vt:lpstr>幻灯片 89</vt:lpstr>
      <vt:lpstr>幻灯片 90</vt:lpstr>
      <vt:lpstr>幻灯片 91</vt:lpstr>
    </vt:vector>
  </TitlesOfParts>
  <Company>中共中央党校 CCPS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周熙明</dc:creator>
  <cp:lastModifiedBy>周熙明</cp:lastModifiedBy>
  <cp:revision>293</cp:revision>
  <dcterms:created xsi:type="dcterms:W3CDTF">2007-12-01T14:10:53Z</dcterms:created>
  <dcterms:modified xsi:type="dcterms:W3CDTF">2012-11-19T04:54:45Z</dcterms:modified>
</cp:coreProperties>
</file>